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74" r:id="rId3"/>
    <p:sldId id="275" r:id="rId4"/>
    <p:sldId id="276" r:id="rId5"/>
    <p:sldId id="271" r:id="rId6"/>
    <p:sldId id="266" r:id="rId7"/>
    <p:sldId id="261" r:id="rId8"/>
    <p:sldId id="262" r:id="rId9"/>
    <p:sldId id="267" r:id="rId10"/>
    <p:sldId id="268" r:id="rId11"/>
    <p:sldId id="278" r:id="rId12"/>
    <p:sldId id="269" r:id="rId13"/>
    <p:sldId id="264" r:id="rId14"/>
    <p:sldId id="279" r:id="rId15"/>
    <p:sldId id="265" r:id="rId16"/>
    <p:sldId id="273" r:id="rId17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71" d="100"/>
          <a:sy n="71" d="100"/>
        </p:scale>
        <p:origin x="60" y="5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1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f15e5ec5d5427a6456eb6fa3d19f94f3168c9cc978104dc8068c29d9b5fd66e6::" providerId="AD" clId="Web-{DE9FA6B8-5799-4314-B7B6-54A779C982AD}"/>
    <pc:docChg chg="modSld">
      <pc:chgData name="Guest User" userId="S::urn:spo:anon#f15e5ec5d5427a6456eb6fa3d19f94f3168c9cc978104dc8068c29d9b5fd66e6::" providerId="AD" clId="Web-{DE9FA6B8-5799-4314-B7B6-54A779C982AD}" dt="2018-06-27T14:07:07.906" v="144" actId="20577"/>
      <pc:docMkLst>
        <pc:docMk/>
      </pc:docMkLst>
      <pc:sldChg chg="modSp">
        <pc:chgData name="Guest User" userId="S::urn:spo:anon#f15e5ec5d5427a6456eb6fa3d19f94f3168c9cc978104dc8068c29d9b5fd66e6::" providerId="AD" clId="Web-{DE9FA6B8-5799-4314-B7B6-54A779C982AD}" dt="2018-06-27T14:05:45.627" v="124" actId="20577"/>
        <pc:sldMkLst>
          <pc:docMk/>
          <pc:sldMk cId="629682525" sldId="268"/>
        </pc:sldMkLst>
        <pc:spChg chg="mod">
          <ac:chgData name="Guest User" userId="S::urn:spo:anon#f15e5ec5d5427a6456eb6fa3d19f94f3168c9cc978104dc8068c29d9b5fd66e6::" providerId="AD" clId="Web-{DE9FA6B8-5799-4314-B7B6-54A779C982AD}" dt="2018-06-27T14:05:45.627" v="124" actId="20577"/>
          <ac:spMkLst>
            <pc:docMk/>
            <pc:sldMk cId="629682525" sldId="268"/>
            <ac:spMk id="2" creationId="{00000000-0000-0000-0000-000000000000}"/>
          </ac:spMkLst>
        </pc:spChg>
      </pc:sldChg>
      <pc:sldChg chg="modSp">
        <pc:chgData name="Guest User" userId="S::urn:spo:anon#f15e5ec5d5427a6456eb6fa3d19f94f3168c9cc978104dc8068c29d9b5fd66e6::" providerId="AD" clId="Web-{DE9FA6B8-5799-4314-B7B6-54A779C982AD}" dt="2018-06-27T14:07:07.906" v="143" actId="20577"/>
        <pc:sldMkLst>
          <pc:docMk/>
          <pc:sldMk cId="2401383459" sldId="273"/>
        </pc:sldMkLst>
        <pc:spChg chg="mod">
          <ac:chgData name="Guest User" userId="S::urn:spo:anon#f15e5ec5d5427a6456eb6fa3d19f94f3168c9cc978104dc8068c29d9b5fd66e6::" providerId="AD" clId="Web-{DE9FA6B8-5799-4314-B7B6-54A779C982AD}" dt="2018-06-27T14:07:07.906" v="143" actId="20577"/>
          <ac:spMkLst>
            <pc:docMk/>
            <pc:sldMk cId="2401383459" sldId="273"/>
            <ac:spMk id="2" creationId="{00000000-0000-0000-0000-000000000000}"/>
          </ac:spMkLst>
        </pc:spChg>
        <pc:spChg chg="mod">
          <ac:chgData name="Guest User" userId="S::urn:spo:anon#f15e5ec5d5427a6456eb6fa3d19f94f3168c9cc978104dc8068c29d9b5fd66e6::" providerId="AD" clId="Web-{DE9FA6B8-5799-4314-B7B6-54A779C982AD}" dt="2018-06-27T14:06:54.844" v="134" actId="20577"/>
          <ac:spMkLst>
            <pc:docMk/>
            <pc:sldMk cId="2401383459" sldId="273"/>
            <ac:spMk id="4" creationId="{00000000-0000-0000-0000-000000000000}"/>
          </ac:spMkLst>
        </pc:spChg>
      </pc:sldChg>
      <pc:sldChg chg="modSp">
        <pc:chgData name="Guest User" userId="S::urn:spo:anon#f15e5ec5d5427a6456eb6fa3d19f94f3168c9cc978104dc8068c29d9b5fd66e6::" providerId="AD" clId="Web-{DE9FA6B8-5799-4314-B7B6-54A779C982AD}" dt="2018-06-27T14:03:25.958" v="72" actId="20577"/>
        <pc:sldMkLst>
          <pc:docMk/>
          <pc:sldMk cId="3231202091" sldId="274"/>
        </pc:sldMkLst>
        <pc:spChg chg="mod">
          <ac:chgData name="Guest User" userId="S::urn:spo:anon#f15e5ec5d5427a6456eb6fa3d19f94f3168c9cc978104dc8068c29d9b5fd66e6::" providerId="AD" clId="Web-{DE9FA6B8-5799-4314-B7B6-54A779C982AD}" dt="2018-06-27T14:03:25.958" v="72" actId="20577"/>
          <ac:spMkLst>
            <pc:docMk/>
            <pc:sldMk cId="3231202091" sldId="274"/>
            <ac:spMk id="2" creationId="{00000000-0000-0000-0000-000000000000}"/>
          </ac:spMkLst>
        </pc:spChg>
        <pc:picChg chg="mod">
          <ac:chgData name="Guest User" userId="S::urn:spo:anon#f15e5ec5d5427a6456eb6fa3d19f94f3168c9cc978104dc8068c29d9b5fd66e6::" providerId="AD" clId="Web-{DE9FA6B8-5799-4314-B7B6-54A779C982AD}" dt="2018-06-27T14:02:54.803" v="49" actId="1076"/>
          <ac:picMkLst>
            <pc:docMk/>
            <pc:sldMk cId="3231202091" sldId="274"/>
            <ac:picMk id="6" creationId="{00000000-0000-0000-0000-000000000000}"/>
          </ac:picMkLst>
        </pc:picChg>
      </pc:sldChg>
      <pc:sldChg chg="modSp">
        <pc:chgData name="Guest User" userId="S::urn:spo:anon#f15e5ec5d5427a6456eb6fa3d19f94f3168c9cc978104dc8068c29d9b5fd66e6::" providerId="AD" clId="Web-{DE9FA6B8-5799-4314-B7B6-54A779C982AD}" dt="2018-06-27T14:05:13.643" v="122" actId="20577"/>
        <pc:sldMkLst>
          <pc:docMk/>
          <pc:sldMk cId="1288172302" sldId="276"/>
        </pc:sldMkLst>
        <pc:spChg chg="mod">
          <ac:chgData name="Guest User" userId="S::urn:spo:anon#f15e5ec5d5427a6456eb6fa3d19f94f3168c9cc978104dc8068c29d9b5fd66e6::" providerId="AD" clId="Web-{DE9FA6B8-5799-4314-B7B6-54A779C982AD}" dt="2018-06-27T14:05:13.643" v="122" actId="20577"/>
          <ac:spMkLst>
            <pc:docMk/>
            <pc:sldMk cId="1288172302" sldId="276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6680-4644-4E1C-94E6-18DEC6376BD5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9899D-725B-4DFB-A1D7-2A1B3B5DB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178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DC2D5-438E-4F5C-92DB-7D5A9ED08F24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FE4E6-D184-4801-8799-2CB7D2F5C4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34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B444-9907-463D-8EFE-24E74D3BAEEF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00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296365"/>
            <a:ext cx="10515600" cy="4088034"/>
          </a:xfr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23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296365"/>
            <a:ext cx="5181600" cy="4880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296366"/>
            <a:ext cx="5181600" cy="4880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79A-3AFB-4B79-9FAB-AFAFEBCAA111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5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89D7-F91E-4FE1-841A-97B8F512BAD2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27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F9DF-10FA-4EC1-B7D0-A2692C216896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50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31" y="882047"/>
            <a:ext cx="8868137" cy="4988327"/>
          </a:xfrm>
          <a:prstGeom prst="rect">
            <a:avLst/>
          </a:prstGeom>
          <a:noFill/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284790"/>
            <a:ext cx="10515600" cy="489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738880" y="635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9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E1A9-CB64-4F62-BBF5-A704646362DC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74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xbraille.com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pport@indexbraille.co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xbraille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/>
              <a:t>Everest-D V5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</a:t>
            </a:fld>
            <a:endParaRPr lang="en-GB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845733" y="5494330"/>
            <a:ext cx="8500533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3200" dirty="0"/>
              <a:t>Braille printing made easy</a:t>
            </a:r>
            <a:endParaRPr lang="en-GB" sz="32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845733" y="6084620"/>
            <a:ext cx="8500533" cy="432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1800" dirty="0"/>
              <a:t>www.indexbraille.com</a:t>
            </a:r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340" y="1200784"/>
            <a:ext cx="5093038" cy="407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9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Control panel</a:t>
            </a:r>
          </a:p>
          <a:p>
            <a:pPr lvl="1"/>
            <a:r>
              <a:rPr lang="en-GB" dirty="0"/>
              <a:t>Speech feedback in 19 languages</a:t>
            </a:r>
          </a:p>
          <a:p>
            <a:pPr lvl="1"/>
            <a:r>
              <a:rPr lang="en-GB" dirty="0"/>
              <a:t>Speaker embedded in control panel</a:t>
            </a:r>
          </a:p>
          <a:p>
            <a:pPr lvl="1"/>
            <a:r>
              <a:rPr lang="en-GB" dirty="0"/>
              <a:t>Labelled in braille and text</a:t>
            </a:r>
          </a:p>
          <a:p>
            <a:pPr lvl="1"/>
            <a:r>
              <a:rPr lang="en-GB" dirty="0"/>
              <a:t>LED lighted text and icon feedback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Modern user interface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10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16" y="1473932"/>
            <a:ext cx="5710292" cy="30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8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Front door access</a:t>
            </a:r>
          </a:p>
          <a:p>
            <a:pPr lvl="1"/>
            <a:r>
              <a:rPr lang="en-GB" dirty="0"/>
              <a:t>Embossing head</a:t>
            </a:r>
          </a:p>
          <a:p>
            <a:pPr lvl="1"/>
            <a:r>
              <a:rPr lang="en-GB" dirty="0"/>
              <a:t>Paper transportation</a:t>
            </a:r>
          </a:p>
          <a:p>
            <a:r>
              <a:rPr lang="en-GB" dirty="0"/>
              <a:t>Braille door access</a:t>
            </a:r>
          </a:p>
          <a:p>
            <a:pPr lvl="1"/>
            <a:r>
              <a:rPr lang="en-GB" dirty="0"/>
              <a:t>Braille document</a:t>
            </a:r>
          </a:p>
          <a:p>
            <a:pPr lvl="1"/>
            <a:r>
              <a:rPr lang="en-GB" dirty="0"/>
              <a:t>Paper arms and servos</a:t>
            </a:r>
          </a:p>
          <a:p>
            <a:pPr lvl="1"/>
            <a:r>
              <a:rPr lang="en-GB" dirty="0"/>
              <a:t>Electronic driving board</a:t>
            </a:r>
          </a:p>
          <a:p>
            <a:r>
              <a:rPr lang="en-GB" dirty="0"/>
              <a:t>Paper tray</a:t>
            </a:r>
          </a:p>
          <a:p>
            <a:pPr lvl="1"/>
            <a:r>
              <a:rPr lang="en-GB" dirty="0"/>
              <a:t>Insert new paper</a:t>
            </a:r>
          </a:p>
          <a:p>
            <a:pPr lvl="1"/>
            <a:r>
              <a:rPr lang="en-GB" dirty="0"/>
              <a:t>Adjust paper size</a:t>
            </a:r>
          </a:p>
          <a:p>
            <a:pPr lvl="1"/>
            <a:r>
              <a:rPr lang="en-GB" dirty="0"/>
              <a:t>Maintain pick-up roller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Easy to maintain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11</a:t>
            </a:fld>
            <a:endParaRPr lang="en-GB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1976926"/>
            <a:ext cx="5543942" cy="319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6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No need for a separate braille editor</a:t>
            </a:r>
          </a:p>
          <a:p>
            <a:r>
              <a:rPr lang="en-GB" dirty="0"/>
              <a:t>Support all operation systems</a:t>
            </a:r>
          </a:p>
          <a:p>
            <a:r>
              <a:rPr lang="en-GB" dirty="0"/>
              <a:t>Supports booklet (vertical) printing</a:t>
            </a:r>
          </a:p>
          <a:p>
            <a:r>
              <a:rPr lang="en-GB" dirty="0"/>
              <a:t>Index </a:t>
            </a:r>
            <a:r>
              <a:rPr lang="en-GB" dirty="0" err="1"/>
              <a:t>BrailleApp</a:t>
            </a:r>
            <a:r>
              <a:rPr lang="en-GB" dirty="0"/>
              <a:t> </a:t>
            </a:r>
          </a:p>
          <a:p>
            <a:r>
              <a:rPr lang="en-GB" dirty="0"/>
              <a:t>USB Host port for printing from a USB memory</a:t>
            </a:r>
          </a:p>
          <a:p>
            <a:r>
              <a:rPr lang="en-GB" dirty="0"/>
              <a:t>High resolution tactile graphics</a:t>
            </a:r>
          </a:p>
          <a:p>
            <a:r>
              <a:rPr lang="en-GB" dirty="0" err="1"/>
              <a:t>Acapela</a:t>
            </a:r>
            <a:r>
              <a:rPr lang="en-GB" dirty="0"/>
              <a:t> speech guide the user</a:t>
            </a:r>
          </a:p>
          <a:p>
            <a:r>
              <a:rPr lang="en-GB" dirty="0"/>
              <a:t>Remote support via Internet</a:t>
            </a:r>
          </a:p>
          <a:p>
            <a:r>
              <a:rPr lang="en-GB" dirty="0"/>
              <a:t>Liblouis text-to-braille translation is included</a:t>
            </a:r>
          </a:p>
          <a:p>
            <a:pPr lvl="1"/>
            <a:r>
              <a:rPr lang="en-GB" dirty="0"/>
              <a:t>More than 150 languages</a:t>
            </a:r>
          </a:p>
          <a:p>
            <a:pPr lvl="1"/>
            <a:r>
              <a:rPr lang="en-GB" dirty="0"/>
              <a:t>Literary (G1) and contracted (G2) braille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features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12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69" y="1296364"/>
            <a:ext cx="3170849" cy="46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78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49" y="2505075"/>
            <a:ext cx="5494303" cy="269215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Everest-D is 100% constructed by Index</a:t>
            </a:r>
          </a:p>
          <a:p>
            <a:r>
              <a:rPr lang="en-GB" dirty="0"/>
              <a:t>The sheet-feeder tools and production rights are own by Index  </a:t>
            </a:r>
          </a:p>
          <a:p>
            <a:r>
              <a:rPr lang="en-GB" dirty="0"/>
              <a:t>The clean module design is the core for a competitive price with world leading quality.</a:t>
            </a:r>
          </a:p>
          <a:p>
            <a:r>
              <a:rPr lang="en-GB" dirty="0"/>
              <a:t>Easy to maintain</a:t>
            </a:r>
          </a:p>
          <a:p>
            <a:pPr lvl="1"/>
            <a:r>
              <a:rPr lang="en-GB" dirty="0"/>
              <a:t>Replacement of modules is quick and </a:t>
            </a:r>
            <a:br>
              <a:rPr lang="en-GB" dirty="0"/>
            </a:br>
            <a:r>
              <a:rPr lang="en-GB" dirty="0"/>
              <a:t>require minimum training</a:t>
            </a:r>
          </a:p>
          <a:p>
            <a:pPr lvl="1"/>
            <a:r>
              <a:rPr lang="en-GB" dirty="0"/>
              <a:t>No mechanical adjustments</a:t>
            </a:r>
          </a:p>
          <a:p>
            <a:pPr lvl="1"/>
            <a:r>
              <a:rPr lang="en-GB" dirty="0"/>
              <a:t>Firmware upgrade is free, </a:t>
            </a:r>
            <a:br>
              <a:rPr lang="en-GB" dirty="0"/>
            </a:br>
            <a:r>
              <a:rPr lang="en-GB" dirty="0"/>
              <a:t>at </a:t>
            </a:r>
            <a:r>
              <a:rPr lang="en-GB" dirty="0">
                <a:hlinkClick r:id="rId3"/>
              </a:rPr>
              <a:t>www.indexbraille.com</a:t>
            </a:r>
            <a:r>
              <a:rPr lang="en-GB" dirty="0"/>
              <a:t> </a:t>
            </a:r>
          </a:p>
          <a:p>
            <a:r>
              <a:rPr lang="en-GB" dirty="0"/>
              <a:t>Open information structure</a:t>
            </a:r>
          </a:p>
          <a:p>
            <a:pPr lvl="1"/>
            <a:r>
              <a:rPr lang="en-GB" dirty="0"/>
              <a:t>Spare parts web </a:t>
            </a:r>
          </a:p>
          <a:p>
            <a:pPr lvl="1"/>
            <a:r>
              <a:rPr lang="en-GB" dirty="0"/>
              <a:t>Exploded view document</a:t>
            </a:r>
          </a:p>
          <a:p>
            <a:pPr lvl="1"/>
            <a:r>
              <a:rPr lang="en-GB" dirty="0"/>
              <a:t>Knowledge base questions </a:t>
            </a:r>
          </a:p>
          <a:p>
            <a:pPr lvl="1"/>
            <a:r>
              <a:rPr lang="en-GB" dirty="0"/>
              <a:t>Spare parts available many years</a:t>
            </a:r>
          </a:p>
          <a:p>
            <a:pPr lvl="1"/>
            <a:r>
              <a:rPr lang="en-GB" dirty="0">
                <a:hlinkClick r:id="rId4"/>
              </a:rPr>
              <a:t>support@indexbraille.com</a:t>
            </a:r>
            <a:r>
              <a:rPr lang="en-GB" dirty="0"/>
              <a:t> to access support portal 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 to last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284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Index braille is well known since decades for good braille quality. This is how we define high quality braille:</a:t>
            </a:r>
          </a:p>
          <a:p>
            <a:r>
              <a:rPr lang="en-GB" dirty="0"/>
              <a:t>Round dot, following the surface of sphere</a:t>
            </a:r>
          </a:p>
          <a:p>
            <a:pPr lvl="1"/>
            <a:r>
              <a:rPr lang="en-GB" dirty="0"/>
              <a:t>With no holes</a:t>
            </a:r>
          </a:p>
          <a:p>
            <a:pPr lvl="1"/>
            <a:r>
              <a:rPr lang="en-GB" dirty="0"/>
              <a:t>With no cracks</a:t>
            </a:r>
          </a:p>
          <a:p>
            <a:r>
              <a:rPr lang="en-GB" dirty="0"/>
              <a:t> Braille dot dimensions</a:t>
            </a:r>
          </a:p>
          <a:p>
            <a:pPr lvl="1"/>
            <a:r>
              <a:rPr lang="en-GB" dirty="0"/>
              <a:t>Height 0,5 mm</a:t>
            </a:r>
          </a:p>
          <a:p>
            <a:pPr lvl="1"/>
            <a:r>
              <a:rPr lang="en-GB" dirty="0"/>
              <a:t>Diameter of dot base 1,6 mm</a:t>
            </a:r>
          </a:p>
          <a:p>
            <a:pPr lvl="1"/>
            <a:r>
              <a:rPr lang="en-GB" dirty="0"/>
              <a:t>Diameter of the sphere 1,7 mm</a:t>
            </a:r>
          </a:p>
          <a:p>
            <a:r>
              <a:rPr lang="en-GB" dirty="0"/>
              <a:t>Braille cell size</a:t>
            </a:r>
          </a:p>
          <a:p>
            <a:pPr lvl="1"/>
            <a:r>
              <a:rPr lang="en-GB" dirty="0"/>
              <a:t>Distance within the cell 2,5 mm</a:t>
            </a:r>
          </a:p>
          <a:p>
            <a:pPr lvl="1"/>
            <a:r>
              <a:rPr lang="en-GB" dirty="0"/>
              <a:t>Distance between the cells 3,5 mm</a:t>
            </a:r>
          </a:p>
          <a:p>
            <a:pPr lvl="1"/>
            <a:r>
              <a:rPr lang="en-GB" dirty="0"/>
              <a:t>Placed in a perfect grid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quality braille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462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dirty="0" err="1"/>
              <a:t>BrailleApp</a:t>
            </a:r>
            <a:r>
              <a:rPr lang="en-GB" dirty="0"/>
              <a:t> is the next generation of interface to </a:t>
            </a:r>
            <a:br>
              <a:rPr lang="en-GB" dirty="0"/>
            </a:br>
            <a:r>
              <a:rPr lang="en-GB" dirty="0"/>
              <a:t>Index V5 printers. </a:t>
            </a:r>
          </a:p>
          <a:p>
            <a:r>
              <a:rPr lang="en-GB" dirty="0"/>
              <a:t>Support all common operation systems</a:t>
            </a:r>
          </a:p>
          <a:p>
            <a:r>
              <a:rPr lang="en-GB" dirty="0"/>
              <a:t>Print braille without using a traditional braille editor</a:t>
            </a:r>
          </a:p>
          <a:p>
            <a:pPr lvl="1"/>
            <a:r>
              <a:rPr lang="en-GB" dirty="0"/>
              <a:t>Print in literary (G1) or contracted (G2) braille</a:t>
            </a:r>
          </a:p>
          <a:p>
            <a:pPr lvl="1"/>
            <a:r>
              <a:rPr lang="en-GB" dirty="0"/>
              <a:t>Preview the braille file in text or as braille-dots</a:t>
            </a:r>
          </a:p>
          <a:p>
            <a:pPr lvl="1"/>
            <a:r>
              <a:rPr lang="en-GB" dirty="0"/>
              <a:t>Edit the translated braille file</a:t>
            </a:r>
          </a:p>
          <a:p>
            <a:pPr lvl="1"/>
            <a:r>
              <a:rPr lang="en-GB" dirty="0"/>
              <a:t>Brows for source file</a:t>
            </a:r>
          </a:p>
          <a:p>
            <a:pPr lvl="2"/>
            <a:r>
              <a:rPr lang="en-GB" dirty="0"/>
              <a:t>docx, doc and pdf</a:t>
            </a:r>
          </a:p>
          <a:p>
            <a:pPr lvl="2"/>
            <a:r>
              <a:rPr lang="en-GB" dirty="0"/>
              <a:t>From your computer</a:t>
            </a:r>
          </a:p>
          <a:p>
            <a:pPr lvl="2"/>
            <a:r>
              <a:rPr lang="en-GB" dirty="0"/>
              <a:t>From the USB memory inserted on the printer</a:t>
            </a:r>
          </a:p>
          <a:p>
            <a:r>
              <a:rPr lang="en-GB" dirty="0"/>
              <a:t>Monitor and control printer icons</a:t>
            </a:r>
          </a:p>
          <a:p>
            <a:pPr lvl="1"/>
            <a:r>
              <a:rPr lang="en-GB" dirty="0"/>
              <a:t>Firmware upgrade</a:t>
            </a:r>
          </a:p>
          <a:p>
            <a:pPr lvl="1"/>
            <a:r>
              <a:rPr lang="en-GB" dirty="0"/>
              <a:t>Bluetooth</a:t>
            </a:r>
          </a:p>
          <a:p>
            <a:pPr lvl="1"/>
            <a:r>
              <a:rPr lang="en-GB" dirty="0"/>
              <a:t>Wi-Fi</a:t>
            </a:r>
          </a:p>
          <a:p>
            <a:pPr lvl="1"/>
            <a:r>
              <a:rPr lang="en-GB" dirty="0"/>
              <a:t>Wired network</a:t>
            </a:r>
          </a:p>
          <a:p>
            <a:pPr lvl="1"/>
            <a:r>
              <a:rPr lang="en-GB" dirty="0"/>
              <a:t>USB memory inserted on the printer </a:t>
            </a:r>
          </a:p>
          <a:p>
            <a:pPr lvl="1"/>
            <a:r>
              <a:rPr lang="en-GB" dirty="0"/>
              <a:t>Embosser status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BrailleApp</a:t>
            </a:r>
            <a:r>
              <a:rPr lang="en-GB" dirty="0"/>
              <a:t> is the future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41" y="517277"/>
            <a:ext cx="4647775" cy="46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4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0034" y="994740"/>
            <a:ext cx="10663766" cy="43949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to our world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16</a:t>
            </a:fld>
            <a:endParaRPr lang="en-GB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2"/>
          <a:srcRect l="33152" r="33869"/>
          <a:stretch/>
        </p:blipFill>
        <p:spPr>
          <a:xfrm>
            <a:off x="3897125" y="1344966"/>
            <a:ext cx="4397750" cy="4048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5313427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200" dirty="0"/>
              <a:t>Braille printing made easy</a:t>
            </a:r>
          </a:p>
          <a:p>
            <a:pPr algn="ctr"/>
            <a:r>
              <a:rPr lang="en-GB" sz="2000" dirty="0">
                <a:hlinkClick r:id="rId3"/>
              </a:rPr>
              <a:t>www.indexbraille.com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138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6450" y="1296365"/>
            <a:ext cx="5911850" cy="48712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/>
              <a:t>Triple the speed of traditional embossers achieved by using 3 embossing heads</a:t>
            </a:r>
          </a:p>
          <a:p>
            <a:r>
              <a:rPr lang="en-GB" dirty="0"/>
              <a:t>Price, a fraction of competitors</a:t>
            </a:r>
          </a:p>
          <a:p>
            <a:pPr lvl="1"/>
            <a:r>
              <a:rPr lang="en-GB" dirty="0"/>
              <a:t>Re-use Basic/Everest modules</a:t>
            </a:r>
          </a:p>
          <a:p>
            <a:pPr lvl="1"/>
            <a:r>
              <a:rPr lang="en-GB" dirty="0"/>
              <a:t>Benefit from higher total production volume</a:t>
            </a:r>
          </a:p>
          <a:p>
            <a:pPr lvl="1"/>
            <a:r>
              <a:rPr lang="en-GB" dirty="0"/>
              <a:t>Re-use of well established modules increases </a:t>
            </a:r>
            <a:br>
              <a:rPr lang="en-GB" dirty="0"/>
            </a:br>
            <a:r>
              <a:rPr lang="en-GB" dirty="0"/>
              <a:t>quality</a:t>
            </a:r>
          </a:p>
          <a:p>
            <a:r>
              <a:rPr lang="en-GB" dirty="0"/>
              <a:t>Reduce the noise level by the closed construction</a:t>
            </a:r>
          </a:p>
          <a:p>
            <a:r>
              <a:rPr lang="en-GB" dirty="0"/>
              <a:t>Increase the sheet-feeder size, the same </a:t>
            </a:r>
            <a:br>
              <a:rPr lang="en-GB" dirty="0"/>
            </a:br>
            <a:r>
              <a:rPr lang="en-GB" dirty="0"/>
              <a:t>unit was used by HP in LaserJet 3. </a:t>
            </a:r>
          </a:p>
          <a:p>
            <a:r>
              <a:rPr lang="en-GB" dirty="0"/>
              <a:t>Make glass and light as design objects</a:t>
            </a:r>
          </a:p>
          <a:p>
            <a:r>
              <a:rPr lang="en-GB" dirty="0"/>
              <a:t>Dark active surfaces and light covers</a:t>
            </a:r>
          </a:p>
          <a:p>
            <a:r>
              <a:rPr lang="en-GB" dirty="0"/>
              <a:t>Optimized for booklet printing on A3 or</a:t>
            </a:r>
            <a:br>
              <a:rPr lang="en-GB" dirty="0"/>
            </a:br>
            <a:r>
              <a:rPr lang="en-GB" dirty="0"/>
              <a:t>11x17 inch paper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idea of BrailleBox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54" y="1363011"/>
            <a:ext cx="5280147" cy="432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02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BrailleBox is the most beautiful braille printer ever made. It is the only product for the blind with multiple design awards.</a:t>
            </a:r>
          </a:p>
          <a:p>
            <a:r>
              <a:rPr lang="en-GB" dirty="0" err="1"/>
              <a:t>RedDot</a:t>
            </a:r>
            <a:r>
              <a:rPr lang="en-GB" dirty="0"/>
              <a:t>, Germany</a:t>
            </a:r>
          </a:p>
          <a:p>
            <a:r>
              <a:rPr lang="en-GB" dirty="0"/>
              <a:t>Good Design, USA</a:t>
            </a:r>
          </a:p>
          <a:p>
            <a:r>
              <a:rPr lang="en-GB" dirty="0"/>
              <a:t>Great Design Price, Sweden</a:t>
            </a:r>
          </a:p>
          <a:p>
            <a:r>
              <a:rPr lang="en-GB" dirty="0"/>
              <a:t>German Design Award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Design awards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93" y="2081536"/>
            <a:ext cx="3043024" cy="41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3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The BrailleBox V4 was the most advanced development work Index have ever completed. As such there was some improvement opportunities in the </a:t>
            </a:r>
            <a:r>
              <a:rPr lang="en-GB" dirty="0" err="1"/>
              <a:t>BrailleBox</a:t>
            </a:r>
            <a:r>
              <a:rPr lang="en-GB" dirty="0"/>
              <a:t> V4 which we have now significantly improved on in </a:t>
            </a:r>
            <a:r>
              <a:rPr lang="en-GB" dirty="0" err="1"/>
              <a:t>BrailleBox</a:t>
            </a:r>
            <a:r>
              <a:rPr lang="en-GB" dirty="0"/>
              <a:t> V5.</a:t>
            </a:r>
          </a:p>
          <a:p>
            <a:r>
              <a:rPr lang="en-GB" dirty="0"/>
              <a:t>Complicated electronic hardware is simplified. Number of electronic boards is reduced from 4 to 2. </a:t>
            </a:r>
          </a:p>
          <a:p>
            <a:r>
              <a:rPr lang="en-GB" dirty="0"/>
              <a:t>The mechanical door opening is replaced with opening by the DOOR key</a:t>
            </a:r>
          </a:p>
          <a:p>
            <a:r>
              <a:rPr lang="en-GB" dirty="0"/>
              <a:t>Sensors for embossing head home position is implemented</a:t>
            </a:r>
          </a:p>
          <a:p>
            <a:r>
              <a:rPr lang="en-GB" dirty="0"/>
              <a:t>All parts of the user interface is integrated in the control panel of BrailleBox V5.</a:t>
            </a:r>
          </a:p>
          <a:p>
            <a:r>
              <a:rPr lang="en-GB" dirty="0"/>
              <a:t>The LED lights are simplified</a:t>
            </a:r>
          </a:p>
          <a:p>
            <a:r>
              <a:rPr lang="en-GB" dirty="0"/>
              <a:t>The paper arms/servos can be replaced without open the top cover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BrailleBox V5 vs. V4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17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32" y="1896208"/>
            <a:ext cx="3731968" cy="411640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Since the introduction in 2011 the BrailleBox has dominated the global production braille printer market</a:t>
            </a:r>
          </a:p>
          <a:p>
            <a:r>
              <a:rPr lang="en-GB" dirty="0"/>
              <a:t>High braille quality</a:t>
            </a:r>
          </a:p>
          <a:p>
            <a:r>
              <a:rPr lang="en-GB" dirty="0"/>
              <a:t>300-pages sheet-feeder</a:t>
            </a:r>
          </a:p>
          <a:p>
            <a:r>
              <a:rPr lang="en-GB" dirty="0"/>
              <a:t>Three embossing head giving high-speed</a:t>
            </a:r>
          </a:p>
          <a:p>
            <a:r>
              <a:rPr lang="en-GB" dirty="0"/>
              <a:t>Competitive price</a:t>
            </a:r>
          </a:p>
          <a:p>
            <a:r>
              <a:rPr lang="en-GB" dirty="0"/>
              <a:t>Braille and text labelled </a:t>
            </a:r>
            <a:br>
              <a:rPr lang="en-GB" dirty="0"/>
            </a:br>
            <a:r>
              <a:rPr lang="en-GB" dirty="0"/>
              <a:t>control panel</a:t>
            </a:r>
          </a:p>
          <a:p>
            <a:r>
              <a:rPr lang="en-GB" dirty="0"/>
              <a:t>Possible to mix braille and tactile-graphics</a:t>
            </a:r>
            <a:br>
              <a:rPr lang="en-GB" dirty="0"/>
            </a:br>
            <a:r>
              <a:rPr lang="en-GB" dirty="0"/>
              <a:t>within the same document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Most popular production braille printer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97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Booklet printing is made on A3 or 11,5x17 inch paper, it folds to A4 or letter format. Benefits with booklet:</a:t>
            </a:r>
          </a:p>
          <a:p>
            <a:r>
              <a:rPr lang="en-GB" dirty="0"/>
              <a:t>The paper out works is reduced to staple and fold. No need for holing, wire binding etc. </a:t>
            </a:r>
          </a:p>
          <a:p>
            <a:r>
              <a:rPr lang="en-GB" dirty="0"/>
              <a:t>The embossing speed is higher than on smaller A4/letter papers</a:t>
            </a:r>
          </a:p>
          <a:p>
            <a:r>
              <a:rPr lang="en-GB" dirty="0"/>
              <a:t>The function of the sheet-feeder is even more stable with this wider paper</a:t>
            </a:r>
          </a:p>
          <a:p>
            <a:r>
              <a:rPr lang="en-GB" dirty="0"/>
              <a:t>The booklet braille production process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Print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Staple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Fold 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Booklet the recommended format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58" y="4043007"/>
            <a:ext cx="3783790" cy="2155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49" y="3949222"/>
            <a:ext cx="3783790" cy="21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7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BrailleBox is the market leading sheet-fed production</a:t>
            </a:r>
            <a:br>
              <a:rPr lang="en-GB" dirty="0"/>
            </a:br>
            <a:r>
              <a:rPr lang="en-GB" dirty="0"/>
              <a:t>braille printer since the introduction in 2011.</a:t>
            </a:r>
          </a:p>
          <a:p>
            <a:r>
              <a:rPr lang="en-GB" dirty="0"/>
              <a:t>BrailleBox is 100% constructed by Index</a:t>
            </a:r>
          </a:p>
          <a:p>
            <a:r>
              <a:rPr lang="en-GB" dirty="0"/>
              <a:t>BrailleBox is made for continuous printing</a:t>
            </a:r>
          </a:p>
          <a:p>
            <a:r>
              <a:rPr lang="en-GB" dirty="0"/>
              <a:t>BrailleBox sheet-feeder production tools and</a:t>
            </a:r>
            <a:br>
              <a:rPr lang="en-GB" dirty="0"/>
            </a:br>
            <a:r>
              <a:rPr lang="en-GB" dirty="0"/>
              <a:t>intellectual property is owned by Index</a:t>
            </a:r>
          </a:p>
          <a:p>
            <a:r>
              <a:rPr lang="en-GB" dirty="0"/>
              <a:t>The sheet feeder is tuned for best function on</a:t>
            </a:r>
            <a:br>
              <a:rPr lang="en-GB" dirty="0"/>
            </a:br>
            <a:r>
              <a:rPr lang="en-GB" dirty="0"/>
              <a:t>heavy braille paper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BralleBox</a:t>
            </a:r>
            <a:r>
              <a:rPr lang="en-GB" dirty="0"/>
              <a:t> a fix star in braille production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43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905" y="242277"/>
            <a:ext cx="4848895" cy="500966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Cut-sheet paper is available every ware </a:t>
            </a:r>
          </a:p>
          <a:p>
            <a:r>
              <a:rPr lang="en-GB" dirty="0"/>
              <a:t>Cut-sheet paper is inexpensive</a:t>
            </a:r>
          </a:p>
          <a:p>
            <a:r>
              <a:rPr lang="en-GB" dirty="0"/>
              <a:t>The 300-pages sheet-feeder owned by Index</a:t>
            </a:r>
          </a:p>
          <a:p>
            <a:r>
              <a:rPr lang="en-GB" dirty="0"/>
              <a:t>Paper width up to 297 mm</a:t>
            </a:r>
          </a:p>
          <a:p>
            <a:r>
              <a:rPr lang="en-GB" dirty="0"/>
              <a:t>Paper length up to 432 mm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cut-sheet feeder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61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Network</a:t>
            </a:r>
          </a:p>
          <a:p>
            <a:pPr lvl="1"/>
            <a:r>
              <a:rPr lang="en-GB" dirty="0"/>
              <a:t>Wired IP port</a:t>
            </a:r>
          </a:p>
          <a:p>
            <a:pPr lvl="1"/>
            <a:r>
              <a:rPr lang="en-GB" dirty="0" err="1"/>
              <a:t>WiFi</a:t>
            </a:r>
            <a:r>
              <a:rPr lang="en-GB" dirty="0"/>
              <a:t> IP port</a:t>
            </a:r>
          </a:p>
          <a:p>
            <a:r>
              <a:rPr lang="en-GB" dirty="0"/>
              <a:t>Bluetooth</a:t>
            </a:r>
          </a:p>
          <a:p>
            <a:r>
              <a:rPr lang="en-GB" dirty="0"/>
              <a:t>Standard USB port</a:t>
            </a:r>
          </a:p>
          <a:p>
            <a:r>
              <a:rPr lang="en-GB" dirty="0"/>
              <a:t>USB Host port</a:t>
            </a:r>
            <a:br>
              <a:rPr lang="en-GB" dirty="0"/>
            </a:br>
            <a:r>
              <a:rPr lang="en-GB" dirty="0"/>
              <a:t>Braille printing from </a:t>
            </a:r>
            <a:br>
              <a:rPr lang="en-GB" dirty="0"/>
            </a:br>
            <a:r>
              <a:rPr lang="en-GB" dirty="0"/>
              <a:t>standard USB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connectors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9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05" y="1147201"/>
            <a:ext cx="3545987" cy="520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01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 Point" id="{B584E94E-0CCF-4E2D-BB6C-6DA574B99D15}" vid="{2827F1B6-B7EE-492C-A27A-314A4BF7B50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682</Words>
  <Application>Microsoft Office PowerPoint</Application>
  <PresentationFormat>Widescreen</PresentationFormat>
  <Paragraphs>174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Office-tema</vt:lpstr>
      <vt:lpstr>Everest-D V5 presentation</vt:lpstr>
      <vt:lpstr>The idea of BrailleBox</vt:lpstr>
      <vt:lpstr>5 Design awards</vt:lpstr>
      <vt:lpstr>BrailleBox V5 vs. V4</vt:lpstr>
      <vt:lpstr>Most popular production braille printer</vt:lpstr>
      <vt:lpstr>Booklet the recommended format</vt:lpstr>
      <vt:lpstr>BralleBox a fix star in braille production</vt:lpstr>
      <vt:lpstr>Useful cut-sheet feeder</vt:lpstr>
      <vt:lpstr>All connectors</vt:lpstr>
      <vt:lpstr>Modern user interface</vt:lpstr>
      <vt:lpstr>Easy to maintain</vt:lpstr>
      <vt:lpstr>Useful features</vt:lpstr>
      <vt:lpstr>Build to last</vt:lpstr>
      <vt:lpstr>High quality braille</vt:lpstr>
      <vt:lpstr>BrailleApp is the future</vt:lpstr>
      <vt:lpstr>Welcome to our 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print business cards</dc:title>
  <dc:creator>Bertie Suwardi</dc:creator>
  <cp:lastModifiedBy>Bjorn Lofstedt</cp:lastModifiedBy>
  <cp:revision>116</cp:revision>
  <cp:lastPrinted>2018-06-23T13:27:01Z</cp:lastPrinted>
  <dcterms:created xsi:type="dcterms:W3CDTF">2017-03-08T11:52:56Z</dcterms:created>
  <dcterms:modified xsi:type="dcterms:W3CDTF">2018-06-28T11:22:01Z</dcterms:modified>
</cp:coreProperties>
</file>