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71" r:id="rId3"/>
    <p:sldId id="263" r:id="rId4"/>
    <p:sldId id="266" r:id="rId5"/>
    <p:sldId id="261" r:id="rId6"/>
    <p:sldId id="274" r:id="rId7"/>
    <p:sldId id="262" r:id="rId8"/>
    <p:sldId id="267" r:id="rId9"/>
    <p:sldId id="268" r:id="rId10"/>
    <p:sldId id="269" r:id="rId11"/>
    <p:sldId id="272" r:id="rId12"/>
    <p:sldId id="264" r:id="rId13"/>
    <p:sldId id="265" r:id="rId14"/>
    <p:sldId id="270" r:id="rId15"/>
    <p:sldId id="273" r:id="rId16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1" d="100"/>
          <a:sy n="71" d="100"/>
        </p:scale>
        <p:origin x="60" y="5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15e5ec5d5427a6456eb6fa3d19f94f3168c9cc978104dc8068c29d9b5fd66e6::" providerId="AD" clId="Web-{772BB337-C2FE-4697-8FC0-16A03B0B310D}"/>
    <pc:docChg chg="modSld">
      <pc:chgData name="Guest User" userId="S::urn:spo:anon#f15e5ec5d5427a6456eb6fa3d19f94f3168c9cc978104dc8068c29d9b5fd66e6::" providerId="AD" clId="Web-{772BB337-C2FE-4697-8FC0-16A03B0B310D}" dt="2018-06-27T14:10:09.992" v="65" actId="20577"/>
      <pc:docMkLst>
        <pc:docMk/>
      </pc:docMkLst>
      <pc:sldChg chg="modSp">
        <pc:chgData name="Guest User" userId="S::urn:spo:anon#f15e5ec5d5427a6456eb6fa3d19f94f3168c9cc978104dc8068c29d9b5fd66e6::" providerId="AD" clId="Web-{772BB337-C2FE-4697-8FC0-16A03B0B310D}" dt="2018-06-27T14:09:40.304" v="44" actId="20577"/>
        <pc:sldMkLst>
          <pc:docMk/>
          <pc:sldMk cId="1921284289" sldId="264"/>
        </pc:sldMkLst>
        <pc:spChg chg="mod">
          <ac:chgData name="Guest User" userId="S::urn:spo:anon#f15e5ec5d5427a6456eb6fa3d19f94f3168c9cc978104dc8068c29d9b5fd66e6::" providerId="AD" clId="Web-{772BB337-C2FE-4697-8FC0-16A03B0B310D}" dt="2018-06-27T14:09:40.304" v="44" actId="20577"/>
          <ac:spMkLst>
            <pc:docMk/>
            <pc:sldMk cId="1921284289" sldId="264"/>
            <ac:spMk id="4" creationId="{00000000-0000-0000-0000-000000000000}"/>
          </ac:spMkLst>
        </pc:spChg>
      </pc:sldChg>
      <pc:sldChg chg="modSp">
        <pc:chgData name="Guest User" userId="S::urn:spo:anon#f15e5ec5d5427a6456eb6fa3d19f94f3168c9cc978104dc8068c29d9b5fd66e6::" providerId="AD" clId="Web-{772BB337-C2FE-4697-8FC0-16A03B0B310D}" dt="2018-06-27T14:09:58.804" v="53" actId="20577"/>
        <pc:sldMkLst>
          <pc:docMk/>
          <pc:sldMk cId="166854159" sldId="265"/>
        </pc:sldMkLst>
        <pc:spChg chg="mod">
          <ac:chgData name="Guest User" userId="S::urn:spo:anon#f15e5ec5d5427a6456eb6fa3d19f94f3168c9cc978104dc8068c29d9b5fd66e6::" providerId="AD" clId="Web-{772BB337-C2FE-4697-8FC0-16A03B0B310D}" dt="2018-06-27T14:09:58.804" v="53" actId="20577"/>
          <ac:spMkLst>
            <pc:docMk/>
            <pc:sldMk cId="166854159" sldId="265"/>
            <ac:spMk id="2" creationId="{00000000-0000-0000-0000-000000000000}"/>
          </ac:spMkLst>
        </pc:spChg>
      </pc:sldChg>
      <pc:sldChg chg="modSp">
        <pc:chgData name="Guest User" userId="S::urn:spo:anon#f15e5ec5d5427a6456eb6fa3d19f94f3168c9cc978104dc8068c29d9b5fd66e6::" providerId="AD" clId="Web-{772BB337-C2FE-4697-8FC0-16A03B0B310D}" dt="2018-06-27T14:08:20.754" v="16" actId="20577"/>
        <pc:sldMkLst>
          <pc:docMk/>
          <pc:sldMk cId="4279801428" sldId="267"/>
        </pc:sldMkLst>
        <pc:spChg chg="mod">
          <ac:chgData name="Guest User" userId="S::urn:spo:anon#f15e5ec5d5427a6456eb6fa3d19f94f3168c9cc978104dc8068c29d9b5fd66e6::" providerId="AD" clId="Web-{772BB337-C2FE-4697-8FC0-16A03B0B310D}" dt="2018-06-27T14:08:20.754" v="16" actId="20577"/>
          <ac:spMkLst>
            <pc:docMk/>
            <pc:sldMk cId="4279801428" sldId="267"/>
            <ac:spMk id="2" creationId="{00000000-0000-0000-0000-000000000000}"/>
          </ac:spMkLst>
        </pc:spChg>
      </pc:sldChg>
      <pc:sldChg chg="modSp">
        <pc:chgData name="Guest User" userId="S::urn:spo:anon#f15e5ec5d5427a6456eb6fa3d19f94f3168c9cc978104dc8068c29d9b5fd66e6::" providerId="AD" clId="Web-{772BB337-C2FE-4697-8FC0-16A03B0B310D}" dt="2018-06-27T14:08:25.457" v="20" actId="20577"/>
        <pc:sldMkLst>
          <pc:docMk/>
          <pc:sldMk cId="629682525" sldId="268"/>
        </pc:sldMkLst>
        <pc:spChg chg="mod">
          <ac:chgData name="Guest User" userId="S::urn:spo:anon#f15e5ec5d5427a6456eb6fa3d19f94f3168c9cc978104dc8068c29d9b5fd66e6::" providerId="AD" clId="Web-{772BB337-C2FE-4697-8FC0-16A03B0B310D}" dt="2018-06-27T14:08:25.457" v="20" actId="20577"/>
          <ac:spMkLst>
            <pc:docMk/>
            <pc:sldMk cId="629682525" sldId="268"/>
            <ac:spMk id="2" creationId="{00000000-0000-0000-0000-000000000000}"/>
          </ac:spMkLst>
        </pc:spChg>
      </pc:sldChg>
      <pc:sldChg chg="modSp">
        <pc:chgData name="Guest User" userId="S::urn:spo:anon#f15e5ec5d5427a6456eb6fa3d19f94f3168c9cc978104dc8068c29d9b5fd66e6::" providerId="AD" clId="Web-{772BB337-C2FE-4697-8FC0-16A03B0B310D}" dt="2018-06-27T14:09:24.131" v="42" actId="20577"/>
        <pc:sldMkLst>
          <pc:docMk/>
          <pc:sldMk cId="3538378602" sldId="269"/>
        </pc:sldMkLst>
        <pc:spChg chg="mod">
          <ac:chgData name="Guest User" userId="S::urn:spo:anon#f15e5ec5d5427a6456eb6fa3d19f94f3168c9cc978104dc8068c29d9b5fd66e6::" providerId="AD" clId="Web-{772BB337-C2FE-4697-8FC0-16A03B0B310D}" dt="2018-06-27T14:09:24.131" v="42" actId="20577"/>
          <ac:spMkLst>
            <pc:docMk/>
            <pc:sldMk cId="3538378602" sldId="269"/>
            <ac:spMk id="2" creationId="{00000000-0000-0000-0000-000000000000}"/>
          </ac:spMkLst>
        </pc:spChg>
      </pc:sldChg>
      <pc:sldChg chg="modSp">
        <pc:chgData name="Guest User" userId="S::urn:spo:anon#f15e5ec5d5427a6456eb6fa3d19f94f3168c9cc978104dc8068c29d9b5fd66e6::" providerId="AD" clId="Web-{772BB337-C2FE-4697-8FC0-16A03B0B310D}" dt="2018-06-27T14:07:44.190" v="4" actId="20577"/>
        <pc:sldMkLst>
          <pc:docMk/>
          <pc:sldMk cId="3398977218" sldId="271"/>
        </pc:sldMkLst>
        <pc:spChg chg="mod">
          <ac:chgData name="Guest User" userId="S::urn:spo:anon#f15e5ec5d5427a6456eb6fa3d19f94f3168c9cc978104dc8068c29d9b5fd66e6::" providerId="AD" clId="Web-{772BB337-C2FE-4697-8FC0-16A03B0B310D}" dt="2018-06-27T14:07:44.190" v="4" actId="20577"/>
          <ac:spMkLst>
            <pc:docMk/>
            <pc:sldMk cId="3398977218" sldId="271"/>
            <ac:spMk id="2" creationId="{00000000-0000-0000-0000-000000000000}"/>
          </ac:spMkLst>
        </pc:spChg>
      </pc:sldChg>
      <pc:sldChg chg="modSp">
        <pc:chgData name="Guest User" userId="S::urn:spo:anon#f15e5ec5d5427a6456eb6fa3d19f94f3168c9cc978104dc8068c29d9b5fd66e6::" providerId="AD" clId="Web-{772BB337-C2FE-4697-8FC0-16A03B0B310D}" dt="2018-06-27T14:10:08.586" v="63" actId="20577"/>
        <pc:sldMkLst>
          <pc:docMk/>
          <pc:sldMk cId="2401383459" sldId="273"/>
        </pc:sldMkLst>
        <pc:spChg chg="mod">
          <ac:chgData name="Guest User" userId="S::urn:spo:anon#f15e5ec5d5427a6456eb6fa3d19f94f3168c9cc978104dc8068c29d9b5fd66e6::" providerId="AD" clId="Web-{772BB337-C2FE-4697-8FC0-16A03B0B310D}" dt="2018-06-27T14:10:08.586" v="63" actId="20577"/>
          <ac:spMkLst>
            <pc:docMk/>
            <pc:sldMk cId="2401383459" sldId="273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6680-4644-4E1C-94E6-18DEC6376BD5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9899D-725B-4DFB-A1D7-2A1B3B5DB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178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DC2D5-438E-4F5C-92DB-7D5A9ED08F24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FE4E6-D184-4801-8799-2CB7D2F5C4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34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B444-9907-463D-8EFE-24E74D3BAEEF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00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296365"/>
            <a:ext cx="10515600" cy="4088034"/>
          </a:xfr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23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296365"/>
            <a:ext cx="5181600" cy="4880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296366"/>
            <a:ext cx="5181600" cy="4880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79A-3AFB-4B79-9FAB-AFAFEBCAA111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5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89D7-F91E-4FE1-841A-97B8F512BAD2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27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F9DF-10FA-4EC1-B7D0-A2692C216896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50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31" y="882047"/>
            <a:ext cx="8868137" cy="4988327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284790"/>
            <a:ext cx="10515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738880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9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E1A9-CB64-4F62-BBF5-A704646362DC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74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braille.com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pport@indexbraille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braille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/>
              <a:t>Everest-D V5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845733" y="5494330"/>
            <a:ext cx="8500533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3200" dirty="0"/>
              <a:t>Braille printing made easy</a:t>
            </a:r>
            <a:endParaRPr lang="en-GB" sz="32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845733" y="6084620"/>
            <a:ext cx="8500533" cy="432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1800" dirty="0"/>
              <a:t>www.indexbraille.com</a:t>
            </a:r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31" y="916225"/>
            <a:ext cx="3737469" cy="467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96365"/>
            <a:ext cx="6949017" cy="408803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No need for a separate braille editor with on the fly translation</a:t>
            </a:r>
          </a:p>
          <a:p>
            <a:r>
              <a:rPr lang="en-GB" dirty="0"/>
              <a:t>Support all operation systems</a:t>
            </a:r>
          </a:p>
          <a:p>
            <a:r>
              <a:rPr lang="en-GB" dirty="0"/>
              <a:t>Supports horizontal and booklet (vertical) printing</a:t>
            </a:r>
          </a:p>
          <a:p>
            <a:r>
              <a:rPr lang="en-GB" dirty="0"/>
              <a:t>Index </a:t>
            </a:r>
            <a:r>
              <a:rPr lang="en-GB" dirty="0" err="1"/>
              <a:t>BrailleApp</a:t>
            </a:r>
            <a:r>
              <a:rPr lang="en-GB" dirty="0"/>
              <a:t> </a:t>
            </a:r>
          </a:p>
          <a:p>
            <a:r>
              <a:rPr lang="en-GB" dirty="0"/>
              <a:t>USB Host port for printing from a USB memory</a:t>
            </a:r>
          </a:p>
          <a:p>
            <a:r>
              <a:rPr lang="en-GB" dirty="0"/>
              <a:t>High resolution tactile graphics</a:t>
            </a:r>
          </a:p>
          <a:p>
            <a:r>
              <a:rPr lang="en-GB" dirty="0" err="1"/>
              <a:t>Acapela</a:t>
            </a:r>
            <a:r>
              <a:rPr lang="en-GB" dirty="0"/>
              <a:t> speech guide the user</a:t>
            </a:r>
          </a:p>
          <a:p>
            <a:r>
              <a:rPr lang="en-GB" dirty="0"/>
              <a:t>Liblouis text-to-braille translation is included</a:t>
            </a:r>
          </a:p>
          <a:p>
            <a:pPr lvl="1"/>
            <a:r>
              <a:rPr lang="en-GB" dirty="0"/>
              <a:t>More than 150 languages</a:t>
            </a:r>
          </a:p>
          <a:p>
            <a:pPr lvl="1"/>
            <a:r>
              <a:rPr lang="en-GB" dirty="0"/>
              <a:t>Literary (G1) and contracted (G2) braille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features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17" y="1158890"/>
            <a:ext cx="1986523" cy="49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7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an A3 paper, two double sided A4 pages are printed with a folding line between</a:t>
            </a:r>
          </a:p>
          <a:p>
            <a:r>
              <a:rPr lang="en-GB" dirty="0"/>
              <a:t>The printer automatically organize the braille printout for binding without manual handling</a:t>
            </a:r>
          </a:p>
          <a:p>
            <a:r>
              <a:rPr lang="en-GB" dirty="0"/>
              <a:t>The booklet braille production process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Print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Staple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Fold  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idea of booklet printing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37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49" y="2505075"/>
            <a:ext cx="5494303" cy="269215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Everest-D is 100% constructed by Index</a:t>
            </a:r>
          </a:p>
          <a:p>
            <a:r>
              <a:rPr lang="en-GB" dirty="0"/>
              <a:t>The sheet-feeder tools and production rights are own by Index  </a:t>
            </a:r>
          </a:p>
          <a:p>
            <a:r>
              <a:rPr lang="en-GB" dirty="0"/>
              <a:t>The clean module design is the core for a competitive price with world leading quality.</a:t>
            </a:r>
          </a:p>
          <a:p>
            <a:r>
              <a:rPr lang="en-GB" dirty="0"/>
              <a:t>Easy to maintain</a:t>
            </a:r>
          </a:p>
          <a:p>
            <a:pPr lvl="1"/>
            <a:r>
              <a:rPr lang="en-GB" dirty="0"/>
              <a:t>Replacement of modules is quick and </a:t>
            </a:r>
            <a:br>
              <a:rPr lang="en-GB" dirty="0"/>
            </a:br>
            <a:r>
              <a:rPr lang="en-GB" dirty="0"/>
              <a:t>require minimum training</a:t>
            </a:r>
          </a:p>
          <a:p>
            <a:pPr lvl="1"/>
            <a:r>
              <a:rPr lang="en-GB" dirty="0"/>
              <a:t>No mechanical adjustments</a:t>
            </a:r>
          </a:p>
          <a:p>
            <a:pPr lvl="1"/>
            <a:r>
              <a:rPr lang="en-GB" dirty="0"/>
              <a:t>Firmware upgrade is free, </a:t>
            </a:r>
            <a:br>
              <a:rPr lang="en-GB" dirty="0"/>
            </a:br>
            <a:r>
              <a:rPr lang="en-GB" dirty="0"/>
              <a:t>at </a:t>
            </a:r>
            <a:r>
              <a:rPr lang="en-GB" dirty="0">
                <a:hlinkClick r:id="rId3"/>
              </a:rPr>
              <a:t>www.indexbraille.com</a:t>
            </a:r>
            <a:r>
              <a:rPr lang="en-GB" dirty="0"/>
              <a:t> </a:t>
            </a:r>
          </a:p>
          <a:p>
            <a:r>
              <a:rPr lang="en-GB" dirty="0"/>
              <a:t>Open information structure</a:t>
            </a:r>
          </a:p>
          <a:p>
            <a:pPr lvl="1"/>
            <a:r>
              <a:rPr lang="en-GB" dirty="0"/>
              <a:t>Spare parts web </a:t>
            </a:r>
          </a:p>
          <a:p>
            <a:pPr lvl="1"/>
            <a:r>
              <a:rPr lang="en-GB" dirty="0"/>
              <a:t>Exploded view document</a:t>
            </a:r>
          </a:p>
          <a:p>
            <a:pPr lvl="1"/>
            <a:r>
              <a:rPr lang="en-GB" dirty="0"/>
              <a:t>Knowledge base questions </a:t>
            </a:r>
          </a:p>
          <a:p>
            <a:pPr lvl="1"/>
            <a:r>
              <a:rPr lang="en-GB" dirty="0"/>
              <a:t>Spare parts available many years</a:t>
            </a:r>
          </a:p>
          <a:p>
            <a:pPr lvl="1"/>
            <a:r>
              <a:rPr lang="en-GB" dirty="0">
                <a:hlinkClick r:id="rId4"/>
              </a:rPr>
              <a:t>support@indexbraille.com</a:t>
            </a:r>
            <a:r>
              <a:rPr lang="en-GB" dirty="0"/>
              <a:t> to access support portal 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Built to last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28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err="1"/>
              <a:t>BrailleApp</a:t>
            </a:r>
            <a:r>
              <a:rPr lang="en-GB" dirty="0"/>
              <a:t> is the next generation of interface to </a:t>
            </a:r>
            <a:br>
              <a:rPr lang="en-GB" dirty="0"/>
            </a:br>
            <a:r>
              <a:rPr lang="en-GB" dirty="0"/>
              <a:t>Index V5 printers. </a:t>
            </a:r>
          </a:p>
          <a:p>
            <a:r>
              <a:rPr lang="en-GB" dirty="0"/>
              <a:t>Support all common operating systems</a:t>
            </a:r>
          </a:p>
          <a:p>
            <a:r>
              <a:rPr lang="en-GB" dirty="0"/>
              <a:t>Print braille without using a traditional braille editor</a:t>
            </a:r>
          </a:p>
          <a:p>
            <a:pPr lvl="1"/>
            <a:r>
              <a:rPr lang="en-GB" dirty="0"/>
              <a:t>Print in literary (G1) or contracted (G2) braille</a:t>
            </a:r>
          </a:p>
          <a:p>
            <a:pPr lvl="1"/>
            <a:r>
              <a:rPr lang="en-GB" dirty="0"/>
              <a:t>Preview the braille file in text or as braille-dots</a:t>
            </a:r>
          </a:p>
          <a:p>
            <a:pPr lvl="1"/>
            <a:r>
              <a:rPr lang="en-GB" dirty="0"/>
              <a:t>Edit the translated braille file</a:t>
            </a:r>
          </a:p>
          <a:p>
            <a:pPr lvl="1"/>
            <a:r>
              <a:rPr lang="en-GB" dirty="0"/>
              <a:t>Brows for source file</a:t>
            </a:r>
          </a:p>
          <a:p>
            <a:pPr lvl="2"/>
            <a:r>
              <a:rPr lang="en-GB" dirty="0"/>
              <a:t>docx, doc and pdf</a:t>
            </a:r>
          </a:p>
          <a:p>
            <a:pPr lvl="2"/>
            <a:r>
              <a:rPr lang="en-GB" dirty="0"/>
              <a:t>From your computer</a:t>
            </a:r>
          </a:p>
          <a:p>
            <a:pPr lvl="2"/>
            <a:r>
              <a:rPr lang="en-GB" dirty="0"/>
              <a:t>From the USB memory inserted on the printer</a:t>
            </a:r>
          </a:p>
          <a:p>
            <a:r>
              <a:rPr lang="en-GB" dirty="0"/>
              <a:t>Monitor and control printer icons</a:t>
            </a:r>
          </a:p>
          <a:p>
            <a:pPr lvl="1"/>
            <a:r>
              <a:rPr lang="en-GB" dirty="0"/>
              <a:t>Firmware upgrade</a:t>
            </a:r>
          </a:p>
          <a:p>
            <a:pPr lvl="1"/>
            <a:r>
              <a:rPr lang="en-GB" dirty="0"/>
              <a:t>Bluetooth</a:t>
            </a:r>
          </a:p>
          <a:p>
            <a:pPr lvl="1"/>
            <a:r>
              <a:rPr lang="en-GB" dirty="0"/>
              <a:t>Wi-Fi</a:t>
            </a:r>
          </a:p>
          <a:p>
            <a:pPr lvl="1"/>
            <a:r>
              <a:rPr lang="en-GB" dirty="0"/>
              <a:t>Wired network</a:t>
            </a:r>
          </a:p>
          <a:p>
            <a:pPr lvl="1"/>
            <a:r>
              <a:rPr lang="en-GB" dirty="0"/>
              <a:t>USB memory inserted on the printer </a:t>
            </a:r>
          </a:p>
          <a:p>
            <a:pPr lvl="1"/>
            <a:r>
              <a:rPr lang="en-GB" dirty="0"/>
              <a:t>Embosser status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BrailleApp</a:t>
            </a:r>
            <a:r>
              <a:rPr lang="en-GB" dirty="0"/>
              <a:t> the future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41" y="517277"/>
            <a:ext cx="4647775" cy="46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Noise level only 60 </a:t>
            </a:r>
            <a:r>
              <a:rPr lang="en-GB" dirty="0" err="1"/>
              <a:t>db</a:t>
            </a:r>
            <a:r>
              <a:rPr lang="en-GB" dirty="0"/>
              <a:t>(A)</a:t>
            </a:r>
          </a:p>
          <a:p>
            <a:r>
              <a:rPr lang="en-GB" dirty="0"/>
              <a:t>Supports up to A3/11,5X17”</a:t>
            </a:r>
          </a:p>
          <a:p>
            <a:r>
              <a:rPr lang="en-GB" dirty="0"/>
              <a:t>Holds 50 papers</a:t>
            </a:r>
          </a:p>
          <a:p>
            <a:r>
              <a:rPr lang="en-GB" dirty="0"/>
              <a:t>Comes ready to use</a:t>
            </a:r>
          </a:p>
          <a:p>
            <a:r>
              <a:rPr lang="en-GB" dirty="0"/>
              <a:t>Ventilation by embosser fan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Acoustic Hood Everest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02" y="1392714"/>
            <a:ext cx="3481430" cy="45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1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</a:t>
            </a:r>
            <a:r>
              <a:rPr lang="en-GB"/>
              <a:t>our </a:t>
            </a:r>
            <a:r>
              <a:rPr lang="en-GB"/>
              <a:t>w</a:t>
            </a:r>
            <a:r>
              <a:rPr lang="en-GB"/>
              <a:t>orld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15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/>
          <a:srcRect l="33152" r="33869"/>
          <a:stretch/>
        </p:blipFill>
        <p:spPr>
          <a:xfrm>
            <a:off x="3897125" y="1344966"/>
            <a:ext cx="4397750" cy="4048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5313427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dirty="0"/>
              <a:t>Braille printing made easy</a:t>
            </a:r>
          </a:p>
          <a:p>
            <a:pPr algn="ctr"/>
            <a:r>
              <a:rPr lang="en-GB" sz="2000" dirty="0">
                <a:hlinkClick r:id="rId3"/>
              </a:rPr>
              <a:t>www.indexbraille.com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138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16" y="1198720"/>
            <a:ext cx="3717391" cy="428332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High braille quality</a:t>
            </a:r>
          </a:p>
          <a:p>
            <a:r>
              <a:rPr lang="en-GB" dirty="0"/>
              <a:t>50-pages sheet-feeder</a:t>
            </a:r>
          </a:p>
          <a:p>
            <a:r>
              <a:rPr lang="en-GB" dirty="0"/>
              <a:t>Fast</a:t>
            </a:r>
          </a:p>
          <a:p>
            <a:r>
              <a:rPr lang="en-GB" dirty="0"/>
              <a:t>Small and powerful</a:t>
            </a:r>
          </a:p>
          <a:p>
            <a:r>
              <a:rPr lang="en-GB" dirty="0"/>
              <a:t>Competitive price</a:t>
            </a:r>
          </a:p>
          <a:p>
            <a:r>
              <a:rPr lang="en-GB" dirty="0"/>
              <a:t>Braille and text labelled </a:t>
            </a:r>
            <a:br>
              <a:rPr lang="en-GB" dirty="0"/>
            </a:br>
            <a:r>
              <a:rPr lang="en-GB" dirty="0"/>
              <a:t>control panel</a:t>
            </a:r>
          </a:p>
          <a:p>
            <a:r>
              <a:rPr lang="en-GB" dirty="0"/>
              <a:t>The Braille translation is included,</a:t>
            </a:r>
            <a:br>
              <a:rPr lang="en-GB" dirty="0"/>
            </a:br>
            <a:r>
              <a:rPr lang="en-GB" dirty="0"/>
              <a:t>no need for additional</a:t>
            </a:r>
            <a:br>
              <a:rPr lang="en-GB" dirty="0"/>
            </a:br>
            <a:r>
              <a:rPr lang="en-GB" dirty="0"/>
              <a:t>braille editor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popular cut-sheet braille printer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97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Portrait and landscape printing</a:t>
            </a:r>
          </a:p>
          <a:p>
            <a:r>
              <a:rPr lang="en-GB" dirty="0"/>
              <a:t>Booklet printing (recommended)</a:t>
            </a:r>
          </a:p>
          <a:p>
            <a:r>
              <a:rPr lang="en-GB" dirty="0"/>
              <a:t>Print braille on top of text paper</a:t>
            </a:r>
          </a:p>
          <a:p>
            <a:r>
              <a:rPr lang="en-GB" dirty="0"/>
              <a:t>Print business card, standard Avery </a:t>
            </a:r>
          </a:p>
          <a:p>
            <a:r>
              <a:rPr lang="en-GB" dirty="0"/>
              <a:t>Print </a:t>
            </a:r>
          </a:p>
          <a:p>
            <a:r>
              <a:rPr lang="en-GB" dirty="0"/>
              <a:t>Durable construction</a:t>
            </a:r>
          </a:p>
          <a:p>
            <a:r>
              <a:rPr lang="en-GB" dirty="0"/>
              <a:t>Support user defined paper size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Everest-D the most flexible printer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3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69" y="1296365"/>
            <a:ext cx="4656866" cy="35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2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Booklet printing is typically made on A3 or 11,5x17 inch paper, it folds to A4 or letter format. Benefits with booklet:</a:t>
            </a:r>
          </a:p>
          <a:p>
            <a:r>
              <a:rPr lang="en-GB" dirty="0"/>
              <a:t>The paper out works is reduced to staple and fold. No need for holing, wire binding etc. </a:t>
            </a:r>
          </a:p>
          <a:p>
            <a:r>
              <a:rPr lang="en-GB" dirty="0"/>
              <a:t>The embossing speed is higher than on smaller A4/letter papers</a:t>
            </a:r>
          </a:p>
          <a:p>
            <a:r>
              <a:rPr lang="en-GB" dirty="0"/>
              <a:t>The function of the sheet-feeder is even more stable with this wider paper.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Booklet a recommended format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23" y="3921983"/>
            <a:ext cx="3783790" cy="2155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36" y="4016113"/>
            <a:ext cx="3783790" cy="21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7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Everest is the market leading sheet-fed braille</a:t>
            </a:r>
            <a:br>
              <a:rPr lang="en-GB" dirty="0"/>
            </a:br>
            <a:r>
              <a:rPr lang="en-GB" dirty="0"/>
              <a:t>printer since the introduction of V1 in 1992.</a:t>
            </a:r>
          </a:p>
          <a:p>
            <a:r>
              <a:rPr lang="en-GB" dirty="0"/>
              <a:t>Everest is 100% constructed by Index</a:t>
            </a:r>
          </a:p>
          <a:p>
            <a:r>
              <a:rPr lang="en-GB" dirty="0"/>
              <a:t>Everest sheet-feeder production tools and</a:t>
            </a:r>
            <a:br>
              <a:rPr lang="en-GB" dirty="0"/>
            </a:br>
            <a:r>
              <a:rPr lang="en-GB" dirty="0"/>
              <a:t>intellectual property is owned by Index</a:t>
            </a:r>
          </a:p>
          <a:p>
            <a:r>
              <a:rPr lang="en-GB" dirty="0"/>
              <a:t>The sheet feeder is tuned for best function on</a:t>
            </a:r>
            <a:br>
              <a:rPr lang="en-GB" dirty="0"/>
            </a:br>
            <a:r>
              <a:rPr lang="en-GB" dirty="0"/>
              <a:t>heavy braille paper</a:t>
            </a:r>
          </a:p>
          <a:p>
            <a:r>
              <a:rPr lang="en-GB" dirty="0"/>
              <a:t>Durable construction tuned into perfection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Everest-D stays for ever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371" y="1221413"/>
            <a:ext cx="1986523" cy="49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Index braille is well known since decades for good braille quality. This is how we define high quality braille:</a:t>
            </a:r>
          </a:p>
          <a:p>
            <a:r>
              <a:rPr lang="en-GB" dirty="0"/>
              <a:t>Round dot, following the surface of sphere</a:t>
            </a:r>
          </a:p>
          <a:p>
            <a:pPr lvl="1"/>
            <a:r>
              <a:rPr lang="en-GB" dirty="0"/>
              <a:t>With no holes</a:t>
            </a:r>
          </a:p>
          <a:p>
            <a:pPr lvl="1"/>
            <a:r>
              <a:rPr lang="en-GB" dirty="0"/>
              <a:t>With no cracks</a:t>
            </a:r>
          </a:p>
          <a:p>
            <a:r>
              <a:rPr lang="en-GB" dirty="0"/>
              <a:t> Braille dot dimensions</a:t>
            </a:r>
          </a:p>
          <a:p>
            <a:pPr lvl="1"/>
            <a:r>
              <a:rPr lang="en-GB" dirty="0"/>
              <a:t>Height 0,5 mm</a:t>
            </a:r>
          </a:p>
          <a:p>
            <a:pPr lvl="1"/>
            <a:r>
              <a:rPr lang="en-GB" dirty="0"/>
              <a:t>Diameter of dot base 1,6 mm</a:t>
            </a:r>
          </a:p>
          <a:p>
            <a:pPr lvl="1"/>
            <a:r>
              <a:rPr lang="en-GB" dirty="0"/>
              <a:t>Diameter of the sphere 1,7 mm</a:t>
            </a:r>
          </a:p>
          <a:p>
            <a:r>
              <a:rPr lang="en-GB" dirty="0"/>
              <a:t>Braille cell size</a:t>
            </a:r>
          </a:p>
          <a:p>
            <a:pPr lvl="1"/>
            <a:r>
              <a:rPr lang="en-GB" dirty="0"/>
              <a:t>Distance within the cell 2,5 mm</a:t>
            </a:r>
          </a:p>
          <a:p>
            <a:pPr lvl="1"/>
            <a:r>
              <a:rPr lang="en-GB" dirty="0"/>
              <a:t>Distance between the cells 3,5 mm</a:t>
            </a:r>
          </a:p>
          <a:p>
            <a:pPr lvl="1"/>
            <a:r>
              <a:rPr lang="en-GB" dirty="0"/>
              <a:t>Placed in a perfect grid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quality braille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29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80" y="1296366"/>
            <a:ext cx="4649919" cy="397120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Cut-sheet paper is available every ware </a:t>
            </a:r>
          </a:p>
          <a:p>
            <a:r>
              <a:rPr lang="en-GB" dirty="0"/>
              <a:t>Cut-sheet paper is inexpensive</a:t>
            </a:r>
          </a:p>
          <a:p>
            <a:r>
              <a:rPr lang="en-GB" dirty="0"/>
              <a:t>Paper width up to 297 mm</a:t>
            </a:r>
          </a:p>
          <a:p>
            <a:r>
              <a:rPr lang="en-GB" dirty="0"/>
              <a:t>Paper length up to 600 mm</a:t>
            </a:r>
          </a:p>
          <a:p>
            <a:r>
              <a:rPr lang="en-GB" dirty="0"/>
              <a:t>50 pages sheet-feeder the tools and </a:t>
            </a:r>
            <a:br>
              <a:rPr lang="en-GB" dirty="0"/>
            </a:br>
            <a:r>
              <a:rPr lang="en-GB" dirty="0"/>
              <a:t>production rights are owned by</a:t>
            </a:r>
            <a:br>
              <a:rPr lang="en-GB" dirty="0"/>
            </a:br>
            <a:r>
              <a:rPr lang="en-GB" dirty="0"/>
              <a:t>Index.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cut-sheet feeder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61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1" y="4066564"/>
            <a:ext cx="8343900" cy="286702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Network</a:t>
            </a:r>
          </a:p>
          <a:p>
            <a:pPr lvl="1"/>
            <a:r>
              <a:rPr lang="en-GB" dirty="0"/>
              <a:t>Wired Network port</a:t>
            </a:r>
          </a:p>
          <a:p>
            <a:pPr lvl="1"/>
            <a:r>
              <a:rPr lang="en-GB" dirty="0"/>
              <a:t>WiFi </a:t>
            </a:r>
          </a:p>
          <a:p>
            <a:r>
              <a:rPr lang="en-GB" dirty="0"/>
              <a:t>Bluetooth</a:t>
            </a:r>
          </a:p>
          <a:p>
            <a:r>
              <a:rPr lang="en-GB" dirty="0"/>
              <a:t>Standard USB port</a:t>
            </a:r>
          </a:p>
          <a:p>
            <a:r>
              <a:rPr lang="en-GB" dirty="0"/>
              <a:t>USB Host port</a:t>
            </a:r>
            <a:br>
              <a:rPr lang="en-GB" dirty="0"/>
            </a:br>
            <a:r>
              <a:rPr lang="en-GB" dirty="0"/>
              <a:t>Braille printing from standard USB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connectors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80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Control panel</a:t>
            </a:r>
          </a:p>
          <a:p>
            <a:pPr lvl="1"/>
            <a:r>
              <a:rPr lang="en-GB" dirty="0"/>
              <a:t>Speech feedback in 19 languages</a:t>
            </a:r>
          </a:p>
          <a:p>
            <a:pPr lvl="1"/>
            <a:r>
              <a:rPr lang="en-GB" dirty="0"/>
              <a:t>Speaker embedded in control panel</a:t>
            </a:r>
          </a:p>
          <a:p>
            <a:pPr lvl="1"/>
            <a:r>
              <a:rPr lang="en-GB" dirty="0"/>
              <a:t>Labelled in braille and text</a:t>
            </a:r>
          </a:p>
          <a:p>
            <a:pPr lvl="1"/>
            <a:r>
              <a:rPr lang="en-GB" dirty="0"/>
              <a:t>LED lighted text and icon feedback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Modern user interface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08" y="3605304"/>
            <a:ext cx="8604738" cy="218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82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" id="{B584E94E-0CCF-4E2D-BB6C-6DA574B99D15}" vid="{2827F1B6-B7EE-492C-A27A-314A4BF7B5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534</Words>
  <Application>Microsoft Office PowerPoint</Application>
  <PresentationFormat>Widescreen</PresentationFormat>
  <Paragraphs>151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Office-tema</vt:lpstr>
      <vt:lpstr>Everest-D V5 presentation</vt:lpstr>
      <vt:lpstr>Most popular cut-sheet braille printer</vt:lpstr>
      <vt:lpstr>Everest-D the most flexible printer</vt:lpstr>
      <vt:lpstr>Booklet a recommended format</vt:lpstr>
      <vt:lpstr>Everest-D stays for ever</vt:lpstr>
      <vt:lpstr>High quality braille</vt:lpstr>
      <vt:lpstr>Useful cut-sheet feeder</vt:lpstr>
      <vt:lpstr>All connectors</vt:lpstr>
      <vt:lpstr>Modern user interface</vt:lpstr>
      <vt:lpstr>Useful features</vt:lpstr>
      <vt:lpstr>The idea of booklet printing</vt:lpstr>
      <vt:lpstr>Built to last</vt:lpstr>
      <vt:lpstr>BrailleApp the future</vt:lpstr>
      <vt:lpstr>Acoustic Hood Everest</vt:lpstr>
      <vt:lpstr>Welcome to our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print business cards</dc:title>
  <dc:creator>Bertie Suwardi</dc:creator>
  <cp:lastModifiedBy>Bjorn Lofstedt</cp:lastModifiedBy>
  <cp:revision>100</cp:revision>
  <cp:lastPrinted>2018-06-23T13:27:01Z</cp:lastPrinted>
  <dcterms:created xsi:type="dcterms:W3CDTF">2017-03-08T11:52:56Z</dcterms:created>
  <dcterms:modified xsi:type="dcterms:W3CDTF">2018-06-28T11:23:16Z</dcterms:modified>
</cp:coreProperties>
</file>