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60" r:id="rId2"/>
    <p:sldId id="274" r:id="rId3"/>
    <p:sldId id="271" r:id="rId4"/>
    <p:sldId id="280" r:id="rId5"/>
    <p:sldId id="261" r:id="rId6"/>
    <p:sldId id="267" r:id="rId7"/>
    <p:sldId id="268" r:id="rId8"/>
    <p:sldId id="269" r:id="rId9"/>
    <p:sldId id="264" r:id="rId10"/>
    <p:sldId id="279" r:id="rId11"/>
    <p:sldId id="265" r:id="rId12"/>
    <p:sldId id="273" r:id="rId13"/>
  </p:sldIdLst>
  <p:sldSz cx="12192000" cy="6858000"/>
  <p:notesSz cx="6794500" cy="9931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19" autoAdjust="0"/>
  </p:normalViewPr>
  <p:slideViewPr>
    <p:cSldViewPr snapToGrid="0">
      <p:cViewPr varScale="1">
        <p:scale>
          <a:sx n="71" d="100"/>
          <a:sy n="71" d="100"/>
        </p:scale>
        <p:origin x="60" y="57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313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uest User" userId="S::urn:spo:anon#f15e5ec5d5427a6456eb6fa3d19f94f3168c9cc978104dc8068c29d9b5fd66e6::" providerId="AD" clId="Web-{70462B03-C491-4262-BF89-C4BB324D48D4}"/>
    <pc:docChg chg="modSld">
      <pc:chgData name="Guest User" userId="S::urn:spo:anon#f15e5ec5d5427a6456eb6fa3d19f94f3168c9cc978104dc8068c29d9b5fd66e6::" providerId="AD" clId="Web-{70462B03-C491-4262-BF89-C4BB324D48D4}" dt="2018-06-27T14:12:11.531" v="65" actId="20577"/>
      <pc:docMkLst>
        <pc:docMk/>
      </pc:docMkLst>
      <pc:sldChg chg="modSp">
        <pc:chgData name="Guest User" userId="S::urn:spo:anon#f15e5ec5d5427a6456eb6fa3d19f94f3168c9cc978104dc8068c29d9b5fd66e6::" providerId="AD" clId="Web-{70462B03-C491-4262-BF89-C4BB324D48D4}" dt="2018-06-27T14:11:28.828" v="35" actId="20577"/>
        <pc:sldMkLst>
          <pc:docMk/>
          <pc:sldMk cId="4279801428" sldId="267"/>
        </pc:sldMkLst>
        <pc:spChg chg="mod">
          <ac:chgData name="Guest User" userId="S::urn:spo:anon#f15e5ec5d5427a6456eb6fa3d19f94f3168c9cc978104dc8068c29d9b5fd66e6::" providerId="AD" clId="Web-{70462B03-C491-4262-BF89-C4BB324D48D4}" dt="2018-06-27T14:11:28.828" v="35" actId="20577"/>
          <ac:spMkLst>
            <pc:docMk/>
            <pc:sldMk cId="4279801428" sldId="267"/>
            <ac:spMk id="2" creationId="{00000000-0000-0000-0000-000000000000}"/>
          </ac:spMkLst>
        </pc:spChg>
      </pc:sldChg>
      <pc:sldChg chg="modSp">
        <pc:chgData name="Guest User" userId="S::urn:spo:anon#f15e5ec5d5427a6456eb6fa3d19f94f3168c9cc978104dc8068c29d9b5fd66e6::" providerId="AD" clId="Web-{70462B03-C491-4262-BF89-C4BB324D48D4}" dt="2018-06-27T14:11:32.579" v="39" actId="20577"/>
        <pc:sldMkLst>
          <pc:docMk/>
          <pc:sldMk cId="629682525" sldId="268"/>
        </pc:sldMkLst>
        <pc:spChg chg="mod">
          <ac:chgData name="Guest User" userId="S::urn:spo:anon#f15e5ec5d5427a6456eb6fa3d19f94f3168c9cc978104dc8068c29d9b5fd66e6::" providerId="AD" clId="Web-{70462B03-C491-4262-BF89-C4BB324D48D4}" dt="2018-06-27T14:11:32.579" v="39" actId="20577"/>
          <ac:spMkLst>
            <pc:docMk/>
            <pc:sldMk cId="629682525" sldId="268"/>
            <ac:spMk id="2" creationId="{00000000-0000-0000-0000-000000000000}"/>
          </ac:spMkLst>
        </pc:spChg>
      </pc:sldChg>
      <pc:sldChg chg="modSp">
        <pc:chgData name="Guest User" userId="S::urn:spo:anon#f15e5ec5d5427a6456eb6fa3d19f94f3168c9cc978104dc8068c29d9b5fd66e6::" providerId="AD" clId="Web-{70462B03-C491-4262-BF89-C4BB324D48D4}" dt="2018-06-27T14:12:11.531" v="64" actId="20577"/>
        <pc:sldMkLst>
          <pc:docMk/>
          <pc:sldMk cId="2401383459" sldId="273"/>
        </pc:sldMkLst>
        <pc:spChg chg="mod">
          <ac:chgData name="Guest User" userId="S::urn:spo:anon#f15e5ec5d5427a6456eb6fa3d19f94f3168c9cc978104dc8068c29d9b5fd66e6::" providerId="AD" clId="Web-{70462B03-C491-4262-BF89-C4BB324D48D4}" dt="2018-06-27T14:12:11.531" v="64" actId="20577"/>
          <ac:spMkLst>
            <pc:docMk/>
            <pc:sldMk cId="2401383459" sldId="273"/>
            <ac:spMk id="2" creationId="{00000000-0000-0000-0000-000000000000}"/>
          </ac:spMkLst>
        </pc:spChg>
      </pc:sldChg>
      <pc:sldChg chg="modSp">
        <pc:chgData name="Guest User" userId="S::urn:spo:anon#f15e5ec5d5427a6456eb6fa3d19f94f3168c9cc978104dc8068c29d9b5fd66e6::" providerId="AD" clId="Web-{70462B03-C491-4262-BF89-C4BB324D48D4}" dt="2018-06-27T14:10:57.813" v="15" actId="20577"/>
        <pc:sldMkLst>
          <pc:docMk/>
          <pc:sldMk cId="3231202091" sldId="274"/>
        </pc:sldMkLst>
        <pc:spChg chg="mod">
          <ac:chgData name="Guest User" userId="S::urn:spo:anon#f15e5ec5d5427a6456eb6fa3d19f94f3168c9cc978104dc8068c29d9b5fd66e6::" providerId="AD" clId="Web-{70462B03-C491-4262-BF89-C4BB324D48D4}" dt="2018-06-27T14:10:57.813" v="15" actId="20577"/>
          <ac:spMkLst>
            <pc:docMk/>
            <pc:sldMk cId="3231202091" sldId="274"/>
            <ac:spMk id="2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B56680-4644-4E1C-94E6-18DEC6376BD5}" type="datetimeFigureOut">
              <a:rPr lang="en-GB" smtClean="0"/>
              <a:t>28/06/2018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79899D-725B-4DFB-A1D7-2A1B3B5DB3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61786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5DC2D5-438E-4F5C-92DB-7D5A9ED08F24}" type="datetimeFigureOut">
              <a:rPr lang="en-GB" smtClean="0"/>
              <a:t>28/06/2018</a:t>
            </a:fld>
            <a:endParaRPr lang="en-GB" dirty="0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FFE4E6-D184-4801-8799-2CB7D2F5C49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6342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1B444-9907-463D-8EFE-24E74D3BAEEF}" type="datetime1">
              <a:rPr lang="en-GB" smtClean="0"/>
              <a:t>28/06/2018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8877301" y="6359521"/>
            <a:ext cx="2476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25E67D-0906-4E4B-81A9-90D3CBD7FBA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9006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1296365"/>
            <a:ext cx="10515600" cy="4088034"/>
          </a:xfrm>
        </p:spPr>
        <p:txBody>
          <a:bodyPr>
            <a:normAutofit/>
          </a:bodyPr>
          <a:lstStyle>
            <a:lvl1pPr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341" y="5519057"/>
            <a:ext cx="917459" cy="702635"/>
          </a:xfrm>
          <a:prstGeom prst="rect">
            <a:avLst/>
          </a:prstGeom>
        </p:spPr>
      </p:pic>
      <p:sp>
        <p:nvSpPr>
          <p:cNvPr id="8" name="Platshållare för datum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516BC-B34D-4D10-957B-F74B3C1B946E}" type="datetime1">
              <a:rPr lang="en-GB" smtClean="0"/>
              <a:t>28/06/2018</a:t>
            </a:fld>
            <a:endParaRPr lang="en-GB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4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418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8877301" y="6359521"/>
            <a:ext cx="2476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25E67D-0906-4E4B-81A9-90D3CBD7FBA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2234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296365"/>
            <a:ext cx="5181600" cy="48805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296366"/>
            <a:ext cx="5181600" cy="48805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0A79A-3AFB-4B79-9FAB-AFAFEBCAA111}" type="datetime1">
              <a:rPr lang="en-GB" smtClean="0"/>
              <a:t>28/06/2018</a:t>
            </a:fld>
            <a:endParaRPr lang="en-GB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341" y="5519057"/>
            <a:ext cx="917459" cy="702635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8877301" y="6359521"/>
            <a:ext cx="2476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25E67D-0906-4E4B-81A9-90D3CBD7FBA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0537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489D7-F91E-4FE1-841A-97B8F512BAD2}" type="datetime1">
              <a:rPr lang="en-GB" smtClean="0"/>
              <a:t>28/06/2018</a:t>
            </a:fld>
            <a:endParaRPr lang="en-GB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341" y="5519057"/>
            <a:ext cx="917459" cy="702635"/>
          </a:xfrm>
          <a:prstGeom prst="rect">
            <a:avLst/>
          </a:prstGeom>
        </p:spPr>
      </p:pic>
      <p:sp>
        <p:nvSpPr>
          <p:cNvPr id="7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8877301" y="6359521"/>
            <a:ext cx="2476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25E67D-0906-4E4B-81A9-90D3CBD7FBA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0275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1F9DF-10FA-4EC1-B7D0-A2692C216896}" type="datetime1">
              <a:rPr lang="en-GB" smtClean="0"/>
              <a:t>28/06/2018</a:t>
            </a:fld>
            <a:endParaRPr lang="en-GB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341" y="5519057"/>
            <a:ext cx="917459" cy="702635"/>
          </a:xfrm>
          <a:prstGeom prst="rect">
            <a:avLst/>
          </a:prstGeom>
        </p:spPr>
      </p:pic>
      <p:sp>
        <p:nvSpPr>
          <p:cNvPr id="6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8877301" y="6359521"/>
            <a:ext cx="2476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25E67D-0906-4E4B-81A9-90D3CBD7FBA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4505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931" y="882047"/>
            <a:ext cx="8868137" cy="4988327"/>
          </a:xfrm>
          <a:prstGeom prst="rect">
            <a:avLst/>
          </a:prstGeom>
          <a:noFill/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418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  <a:endParaRPr lang="en-GB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284790"/>
            <a:ext cx="10515600" cy="48921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GB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738880" y="635634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341" y="5519057"/>
            <a:ext cx="917459" cy="702635"/>
          </a:xfrm>
          <a:prstGeom prst="rect">
            <a:avLst/>
          </a:prstGeom>
        </p:spPr>
      </p:pic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092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BAE1A9-CB64-4F62-BBF5-A704646362DC}" type="datetime1">
              <a:rPr lang="en-GB" smtClean="0"/>
              <a:t>28/06/2018</a:t>
            </a:fld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8877301" y="6359521"/>
            <a:ext cx="2476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25E67D-0906-4E4B-81A9-90D3CBD7FBA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0746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dexbraille.com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dexbraille.com/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support@indexbraille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328" y="1006998"/>
            <a:ext cx="3897341" cy="4657434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516BC-B34D-4D10-957B-F74B3C1B946E}" type="datetime1">
              <a:rPr lang="en-GB" smtClean="0"/>
              <a:t>28/06/2018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/>
              <a:t>FanFold-D V5 presentation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25E67D-0906-4E4B-81A9-90D3CBD7FBA6}" type="slidenum">
              <a:rPr lang="en-GB" smtClean="0"/>
              <a:t>1</a:t>
            </a:fld>
            <a:endParaRPr lang="en-GB" dirty="0"/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1845733" y="5494330"/>
            <a:ext cx="8500533" cy="6418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sv-SE" sz="3200" dirty="0"/>
              <a:t>Braille printing made easy</a:t>
            </a:r>
            <a:endParaRPr lang="en-GB" sz="3200" dirty="0"/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1845733" y="6084620"/>
            <a:ext cx="8500533" cy="4325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sv-SE" sz="1800" dirty="0"/>
              <a:t>www.indexbraille.com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5502998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dirty="0"/>
              <a:t>Index braille is well known since decades for good braille quality. This is how we define high quality braille:</a:t>
            </a:r>
          </a:p>
          <a:p>
            <a:r>
              <a:rPr lang="en-GB" dirty="0"/>
              <a:t>Round dot, following the surface of sphere</a:t>
            </a:r>
          </a:p>
          <a:p>
            <a:pPr lvl="1"/>
            <a:r>
              <a:rPr lang="en-GB" dirty="0"/>
              <a:t>With no holes</a:t>
            </a:r>
          </a:p>
          <a:p>
            <a:pPr lvl="1"/>
            <a:r>
              <a:rPr lang="en-GB" dirty="0"/>
              <a:t>With no cracks</a:t>
            </a:r>
          </a:p>
          <a:p>
            <a:r>
              <a:rPr lang="en-GB" dirty="0"/>
              <a:t> Braille dot dimensions</a:t>
            </a:r>
          </a:p>
          <a:p>
            <a:pPr lvl="1"/>
            <a:r>
              <a:rPr lang="en-GB" dirty="0"/>
              <a:t>Height 0,5 mm</a:t>
            </a:r>
          </a:p>
          <a:p>
            <a:pPr lvl="1"/>
            <a:r>
              <a:rPr lang="en-GB" dirty="0"/>
              <a:t>Diameter of dot base 1,6 mm</a:t>
            </a:r>
          </a:p>
          <a:p>
            <a:pPr lvl="1"/>
            <a:r>
              <a:rPr lang="en-GB" dirty="0"/>
              <a:t>Diameter of the sphere 1,7 mm</a:t>
            </a:r>
          </a:p>
          <a:p>
            <a:r>
              <a:rPr lang="en-GB" dirty="0"/>
              <a:t>Braille cell size</a:t>
            </a:r>
          </a:p>
          <a:p>
            <a:pPr lvl="1"/>
            <a:r>
              <a:rPr lang="en-GB" dirty="0"/>
              <a:t>Distance within the cell 2,5 mm</a:t>
            </a:r>
          </a:p>
          <a:p>
            <a:pPr lvl="1"/>
            <a:r>
              <a:rPr lang="en-GB" dirty="0"/>
              <a:t>Distance between the cells 3,5 mm</a:t>
            </a:r>
          </a:p>
          <a:p>
            <a:pPr lvl="1"/>
            <a:r>
              <a:rPr lang="en-GB" dirty="0"/>
              <a:t>Placed in a perfect grid</a:t>
            </a:r>
          </a:p>
          <a:p>
            <a:pPr lvl="1"/>
            <a:endParaRPr lang="en-GB" dirty="0"/>
          </a:p>
          <a:p>
            <a:pPr marL="457200" lvl="1" indent="0">
              <a:buNone/>
            </a:pPr>
            <a:r>
              <a:rPr lang="en-GB" dirty="0"/>
              <a:t>(Picture of a perfect dot, braille cell)</a:t>
            </a:r>
          </a:p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516BC-B34D-4D10-957B-F74B3C1B946E}" type="datetime1">
              <a:rPr lang="en-GB" smtClean="0"/>
              <a:t>28/06/2018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High quality braille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25E67D-0906-4E4B-81A9-90D3CBD7FBA6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24622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dirty="0"/>
              <a:t>The </a:t>
            </a:r>
            <a:r>
              <a:rPr lang="en-GB" dirty="0" err="1"/>
              <a:t>BrailleApp</a:t>
            </a:r>
            <a:r>
              <a:rPr lang="en-GB" dirty="0"/>
              <a:t> is the next generation of interface to </a:t>
            </a:r>
            <a:br>
              <a:rPr lang="en-GB" dirty="0"/>
            </a:br>
            <a:r>
              <a:rPr lang="en-GB" dirty="0"/>
              <a:t>Index V5 printers. </a:t>
            </a:r>
          </a:p>
          <a:p>
            <a:r>
              <a:rPr lang="en-GB" dirty="0"/>
              <a:t>Support all common operation systems</a:t>
            </a:r>
          </a:p>
          <a:p>
            <a:r>
              <a:rPr lang="en-GB" dirty="0"/>
              <a:t>Print braille without using a traditional braille editor</a:t>
            </a:r>
          </a:p>
          <a:p>
            <a:pPr lvl="1"/>
            <a:r>
              <a:rPr lang="en-GB" dirty="0"/>
              <a:t>Print in literary (G1) or contracted (G2) braille</a:t>
            </a:r>
          </a:p>
          <a:p>
            <a:pPr lvl="1"/>
            <a:r>
              <a:rPr lang="en-GB" dirty="0"/>
              <a:t>Preview the braille file in text or as braille-dots</a:t>
            </a:r>
          </a:p>
          <a:p>
            <a:pPr lvl="1"/>
            <a:r>
              <a:rPr lang="en-GB" dirty="0"/>
              <a:t>Edit the translated braille file</a:t>
            </a:r>
          </a:p>
          <a:p>
            <a:pPr lvl="1"/>
            <a:r>
              <a:rPr lang="en-GB" dirty="0"/>
              <a:t>Brows for source file</a:t>
            </a:r>
          </a:p>
          <a:p>
            <a:pPr lvl="2"/>
            <a:r>
              <a:rPr lang="en-GB" dirty="0"/>
              <a:t>docx, doc and pdf</a:t>
            </a:r>
          </a:p>
          <a:p>
            <a:pPr lvl="2"/>
            <a:r>
              <a:rPr lang="en-GB" dirty="0"/>
              <a:t>From your computer</a:t>
            </a:r>
          </a:p>
          <a:p>
            <a:pPr lvl="2"/>
            <a:r>
              <a:rPr lang="en-GB" dirty="0"/>
              <a:t>From the USB memory inserted on the printer</a:t>
            </a:r>
          </a:p>
          <a:p>
            <a:r>
              <a:rPr lang="en-GB" dirty="0"/>
              <a:t>Monitor and control printer icons</a:t>
            </a:r>
          </a:p>
          <a:p>
            <a:pPr lvl="1"/>
            <a:r>
              <a:rPr lang="en-GB" dirty="0"/>
              <a:t>Firmware upgrade</a:t>
            </a:r>
          </a:p>
          <a:p>
            <a:pPr lvl="1"/>
            <a:r>
              <a:rPr lang="en-GB" dirty="0"/>
              <a:t>Bluetooth</a:t>
            </a:r>
          </a:p>
          <a:p>
            <a:pPr lvl="1"/>
            <a:r>
              <a:rPr lang="en-GB" dirty="0"/>
              <a:t>Wi-Fi</a:t>
            </a:r>
          </a:p>
          <a:p>
            <a:pPr lvl="1"/>
            <a:r>
              <a:rPr lang="en-GB" dirty="0"/>
              <a:t>Wired network</a:t>
            </a:r>
          </a:p>
          <a:p>
            <a:pPr lvl="1"/>
            <a:r>
              <a:rPr lang="en-GB" dirty="0"/>
              <a:t>USB memory inserted on the printer </a:t>
            </a:r>
          </a:p>
          <a:p>
            <a:pPr lvl="1"/>
            <a:r>
              <a:rPr lang="en-GB" dirty="0"/>
              <a:t>Embosser status</a:t>
            </a:r>
          </a:p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516BC-B34D-4D10-957B-F74B3C1B946E}" type="datetime1">
              <a:rPr lang="en-GB" smtClean="0"/>
              <a:t>28/06/2018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BrailleApp</a:t>
            </a:r>
            <a:r>
              <a:rPr lang="en-GB" dirty="0"/>
              <a:t> is the future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25E67D-0906-4E4B-81A9-90D3CBD7FBA6}" type="slidenum">
              <a:rPr lang="en-GB" smtClean="0"/>
              <a:t>11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2241" y="517277"/>
            <a:ext cx="4647775" cy="4617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541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516BC-B34D-4D10-957B-F74B3C1B946E}" type="datetime1">
              <a:rPr lang="en-GB" smtClean="0"/>
              <a:t>28/06/2018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Welcome to our world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25E67D-0906-4E4B-81A9-90D3CBD7FBA6}" type="slidenum">
              <a:rPr lang="en-GB" smtClean="0"/>
              <a:t>12</a:t>
            </a:fld>
            <a:endParaRPr lang="en-GB" dirty="0"/>
          </a:p>
        </p:txBody>
      </p:sp>
      <p:pic>
        <p:nvPicPr>
          <p:cNvPr id="6" name="Content Placeholder 5"/>
          <p:cNvPicPr>
            <a:picLocks noChangeAspect="1"/>
          </p:cNvPicPr>
          <p:nvPr/>
        </p:nvPicPr>
        <p:blipFill rotWithShape="1">
          <a:blip r:embed="rId2"/>
          <a:srcRect l="33152" r="33869"/>
          <a:stretch/>
        </p:blipFill>
        <p:spPr>
          <a:xfrm>
            <a:off x="3897125" y="1344966"/>
            <a:ext cx="4397750" cy="404812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048000" y="5313427"/>
            <a:ext cx="6096000" cy="89255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3200" dirty="0"/>
              <a:t>Braille printing made easy</a:t>
            </a:r>
          </a:p>
          <a:p>
            <a:pPr algn="ctr"/>
            <a:r>
              <a:rPr lang="en-GB" sz="2000" dirty="0">
                <a:hlinkClick r:id="rId3"/>
              </a:rPr>
              <a:t>www.indexbraille.com</a:t>
            </a:r>
            <a:r>
              <a:rPr lang="en-GB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013834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956" y="337591"/>
            <a:ext cx="3692640" cy="5046808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296365"/>
            <a:ext cx="6747934" cy="4088034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en-GB" dirty="0"/>
              <a:t>Triple the printing speed of current embossers by using 3 embossing heads</a:t>
            </a:r>
          </a:p>
          <a:p>
            <a:r>
              <a:rPr lang="en-GB" dirty="0"/>
              <a:t>Competitive price by</a:t>
            </a:r>
          </a:p>
          <a:p>
            <a:pPr lvl="1"/>
            <a:r>
              <a:rPr lang="en-GB" dirty="0"/>
              <a:t>Re-use Basic/Everest modules</a:t>
            </a:r>
          </a:p>
          <a:p>
            <a:pPr lvl="1"/>
            <a:r>
              <a:rPr lang="en-GB" dirty="0"/>
              <a:t>Re-use of well established modules to increases </a:t>
            </a:r>
            <a:br>
              <a:rPr lang="en-GB" dirty="0"/>
            </a:br>
            <a:r>
              <a:rPr lang="en-GB" dirty="0"/>
              <a:t>quality</a:t>
            </a:r>
          </a:p>
          <a:p>
            <a:pPr lvl="1"/>
            <a:r>
              <a:rPr lang="en-GB" dirty="0"/>
              <a:t>Re-use the module design of BrailleBox V5</a:t>
            </a:r>
          </a:p>
          <a:p>
            <a:pPr lvl="1"/>
            <a:r>
              <a:rPr lang="en-GB" dirty="0"/>
              <a:t>Benefit from higher volume of component </a:t>
            </a:r>
          </a:p>
          <a:p>
            <a:r>
              <a:rPr lang="en-GB" dirty="0"/>
              <a:t>Low noise level by the closed construction and</a:t>
            </a:r>
            <a:br>
              <a:rPr lang="en-GB" dirty="0"/>
            </a:br>
            <a:r>
              <a:rPr lang="en-GB" dirty="0"/>
              <a:t>muffled ventilation</a:t>
            </a:r>
          </a:p>
          <a:p>
            <a:r>
              <a:rPr lang="en-GB" dirty="0"/>
              <a:t>Easy paper in and out areas</a:t>
            </a:r>
          </a:p>
          <a:p>
            <a:r>
              <a:rPr lang="en-GB" dirty="0"/>
              <a:t>Glass and light are design objects</a:t>
            </a:r>
          </a:p>
          <a:p>
            <a:r>
              <a:rPr lang="en-GB" dirty="0"/>
              <a:t>Dark active surfaces and light covers</a:t>
            </a:r>
          </a:p>
          <a:p>
            <a:r>
              <a:rPr lang="en-GB" dirty="0"/>
              <a:t>Possible to mix braille and tactile graphic within the </a:t>
            </a:r>
            <a:br>
              <a:rPr lang="en-GB" dirty="0"/>
            </a:br>
            <a:r>
              <a:rPr lang="en-GB" dirty="0"/>
              <a:t>same document.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516BC-B34D-4D10-957B-F74B3C1B946E}" type="datetime1">
              <a:rPr lang="en-GB" smtClean="0"/>
              <a:t>28/06/2018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idea of FanFold-D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25E67D-0906-4E4B-81A9-90D3CBD7FBA6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12020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Since the introduction in 2016 FanFold-D has become an important high-speed embosser model on the global market</a:t>
            </a:r>
          </a:p>
          <a:p>
            <a:r>
              <a:rPr lang="en-GB" dirty="0"/>
              <a:t>High braille quality</a:t>
            </a:r>
          </a:p>
          <a:p>
            <a:r>
              <a:rPr lang="en-GB" dirty="0"/>
              <a:t>FanFold-D is constructed for continuous </a:t>
            </a:r>
            <a:br>
              <a:rPr lang="en-GB" dirty="0"/>
            </a:br>
            <a:r>
              <a:rPr lang="en-GB" dirty="0"/>
              <a:t>braille production</a:t>
            </a:r>
          </a:p>
          <a:p>
            <a:r>
              <a:rPr lang="en-GB" dirty="0"/>
              <a:t>Paper in area holds one 1000 pages</a:t>
            </a:r>
          </a:p>
          <a:p>
            <a:r>
              <a:rPr lang="en-GB" dirty="0"/>
              <a:t>Braille out area hold up to 1000 pages</a:t>
            </a:r>
          </a:p>
          <a:p>
            <a:r>
              <a:rPr lang="en-GB" dirty="0"/>
              <a:t>Clean construction gives easy maintaining</a:t>
            </a:r>
          </a:p>
          <a:p>
            <a:r>
              <a:rPr lang="en-GB" dirty="0"/>
              <a:t>Braille and text labelled </a:t>
            </a:r>
            <a:br>
              <a:rPr lang="en-GB" dirty="0"/>
            </a:br>
            <a:r>
              <a:rPr lang="en-GB" dirty="0"/>
              <a:t>control panel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516BC-B34D-4D10-957B-F74B3C1B946E}" type="datetime1">
              <a:rPr lang="en-GB" smtClean="0"/>
              <a:t>28/06/2018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Tractor-fed paper a global standard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25E67D-0906-4E4B-81A9-90D3CBD7FBA6}" type="slidenum">
              <a:rPr lang="en-GB" smtClean="0"/>
              <a:t>3</a:t>
            </a:fld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2587" y="1747799"/>
            <a:ext cx="3776401" cy="3724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9772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563" y="1216306"/>
            <a:ext cx="3484080" cy="4646612"/>
          </a:xfr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516BC-B34D-4D10-957B-F74B3C1B946E}" type="datetime1">
              <a:rPr lang="en-GB" smtClean="0"/>
              <a:t>28/06/2018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Easy paper access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25E67D-0906-4E4B-81A9-90D3CBD7FBA6}" type="slidenum">
              <a:rPr lang="en-GB" smtClean="0"/>
              <a:t>4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0492" y="1215250"/>
            <a:ext cx="3484873" cy="46476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958532" y="6071170"/>
            <a:ext cx="14027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Paper out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72871" y="6116632"/>
            <a:ext cx="12087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Paper in</a:t>
            </a:r>
          </a:p>
        </p:txBody>
      </p:sp>
    </p:spTree>
    <p:extLst>
      <p:ext uri="{BB962C8B-B14F-4D97-AF65-F5344CB8AC3E}">
        <p14:creationId xmlns:p14="http://schemas.microsoft.com/office/powerpoint/2010/main" val="23657922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Open the glass to access:</a:t>
            </a:r>
          </a:p>
          <a:p>
            <a:pPr lvl="1"/>
            <a:r>
              <a:rPr lang="en-GB" dirty="0"/>
              <a:t>The embossing module, tilted for service</a:t>
            </a:r>
          </a:p>
          <a:p>
            <a:pPr lvl="1"/>
            <a:r>
              <a:rPr lang="en-GB" dirty="0"/>
              <a:t>Paper loading</a:t>
            </a:r>
          </a:p>
          <a:p>
            <a:pPr lvl="1"/>
            <a:r>
              <a:rPr lang="en-GB" dirty="0"/>
              <a:t>The paper movement area</a:t>
            </a:r>
          </a:p>
          <a:p>
            <a:r>
              <a:rPr lang="en-GB" dirty="0"/>
              <a:t>Left door is paper in </a:t>
            </a:r>
          </a:p>
          <a:p>
            <a:pPr lvl="1"/>
            <a:r>
              <a:rPr lang="en-GB" dirty="0"/>
              <a:t>Holds one box of paper</a:t>
            </a:r>
          </a:p>
          <a:p>
            <a:pPr lvl="1"/>
            <a:r>
              <a:rPr lang="en-GB" dirty="0"/>
              <a:t>Gliding shelf to simplify paper loading</a:t>
            </a:r>
          </a:p>
          <a:p>
            <a:r>
              <a:rPr lang="en-GB" dirty="0"/>
              <a:t>Right door is braille out area</a:t>
            </a:r>
          </a:p>
          <a:p>
            <a:pPr lvl="1"/>
            <a:r>
              <a:rPr lang="en-GB" dirty="0"/>
              <a:t>The folding of the paper is guided</a:t>
            </a:r>
          </a:p>
          <a:p>
            <a:pPr lvl="1"/>
            <a:r>
              <a:rPr lang="en-GB" dirty="0"/>
              <a:t>Gliding shelf to simplify braille output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516BC-B34D-4D10-957B-F74B3C1B946E}" type="datetime1">
              <a:rPr lang="en-GB" smtClean="0"/>
              <a:t>28/06/2018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Maintaining made easy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25E67D-0906-4E4B-81A9-90D3CBD7FBA6}" type="slidenum">
              <a:rPr lang="en-GB" smtClean="0"/>
              <a:t>5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141" y="1296365"/>
            <a:ext cx="5354903" cy="4015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437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/>
              <a:t>Network</a:t>
            </a:r>
          </a:p>
          <a:p>
            <a:pPr lvl="1"/>
            <a:r>
              <a:rPr lang="en-GB" dirty="0"/>
              <a:t>Wired network port</a:t>
            </a:r>
          </a:p>
          <a:p>
            <a:pPr lvl="1"/>
            <a:r>
              <a:rPr lang="en-GB" dirty="0" err="1"/>
              <a:t>WiFi</a:t>
            </a:r>
            <a:r>
              <a:rPr lang="en-GB" dirty="0"/>
              <a:t> </a:t>
            </a:r>
          </a:p>
          <a:p>
            <a:r>
              <a:rPr lang="en-GB" dirty="0"/>
              <a:t>Bluetooth</a:t>
            </a:r>
          </a:p>
          <a:p>
            <a:r>
              <a:rPr lang="en-GB" dirty="0"/>
              <a:t>Standard USB port</a:t>
            </a:r>
          </a:p>
          <a:p>
            <a:r>
              <a:rPr lang="en-GB" dirty="0"/>
              <a:t>USB Host port</a:t>
            </a:r>
            <a:br>
              <a:rPr lang="en-GB" dirty="0"/>
            </a:br>
            <a:r>
              <a:rPr lang="en-GB" dirty="0"/>
              <a:t>Braille printing from </a:t>
            </a:r>
            <a:br>
              <a:rPr lang="en-GB" dirty="0"/>
            </a:br>
            <a:r>
              <a:rPr lang="en-GB" dirty="0"/>
              <a:t>standard USB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516BC-B34D-4D10-957B-F74B3C1B946E}" type="datetime1">
              <a:rPr lang="en-GB" smtClean="0"/>
              <a:t>28/06/2018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All connectors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25E67D-0906-4E4B-81A9-90D3CBD7FBA6}" type="slidenum">
              <a:rPr lang="en-GB" smtClean="0"/>
              <a:t>6</a:t>
            </a:fld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949" y="1011882"/>
            <a:ext cx="5727452" cy="4436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8014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/>
              <a:t>Control panel</a:t>
            </a:r>
          </a:p>
          <a:p>
            <a:pPr lvl="1"/>
            <a:r>
              <a:rPr lang="en-GB" dirty="0"/>
              <a:t>Speech feedback in 19 languages</a:t>
            </a:r>
          </a:p>
          <a:p>
            <a:pPr lvl="1"/>
            <a:r>
              <a:rPr lang="en-GB" dirty="0"/>
              <a:t>Speaker embedded in control panel</a:t>
            </a:r>
          </a:p>
          <a:p>
            <a:pPr lvl="1"/>
            <a:r>
              <a:rPr lang="en-GB" dirty="0"/>
              <a:t>Labelled in braille and text</a:t>
            </a:r>
          </a:p>
          <a:p>
            <a:pPr lvl="1"/>
            <a:r>
              <a:rPr lang="en-GB" dirty="0"/>
              <a:t>LED lighted text and icon feedback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516BC-B34D-4D10-957B-F74B3C1B946E}" type="datetime1">
              <a:rPr lang="en-GB" smtClean="0"/>
              <a:t>28/06/2018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Modern user interface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25E67D-0906-4E4B-81A9-90D3CBD7FBA6}" type="slidenum">
              <a:rPr lang="en-GB" smtClean="0"/>
              <a:t>7</a:t>
            </a:fld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670" y="3891448"/>
            <a:ext cx="8292780" cy="2231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6825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No need for a separate braille editor</a:t>
            </a:r>
          </a:p>
          <a:p>
            <a:r>
              <a:rPr lang="en-GB" dirty="0"/>
              <a:t>Support all operation systems</a:t>
            </a:r>
          </a:p>
          <a:p>
            <a:r>
              <a:rPr lang="en-GB" dirty="0"/>
              <a:t>Supports booklet (vertical) printing</a:t>
            </a:r>
          </a:p>
          <a:p>
            <a:r>
              <a:rPr lang="en-GB" dirty="0"/>
              <a:t>Index </a:t>
            </a:r>
            <a:r>
              <a:rPr lang="en-GB" dirty="0" err="1"/>
              <a:t>BrailleApp</a:t>
            </a:r>
            <a:r>
              <a:rPr lang="en-GB" dirty="0"/>
              <a:t> </a:t>
            </a:r>
          </a:p>
          <a:p>
            <a:r>
              <a:rPr lang="en-GB" dirty="0"/>
              <a:t>USB Host port for printing from a USB memory</a:t>
            </a:r>
          </a:p>
          <a:p>
            <a:r>
              <a:rPr lang="en-GB" dirty="0"/>
              <a:t>High resolution tactile graphics</a:t>
            </a:r>
          </a:p>
          <a:p>
            <a:r>
              <a:rPr lang="en-GB" dirty="0" err="1"/>
              <a:t>Acapela</a:t>
            </a:r>
            <a:r>
              <a:rPr lang="en-GB" dirty="0"/>
              <a:t> speech guide the user</a:t>
            </a:r>
          </a:p>
          <a:p>
            <a:r>
              <a:rPr lang="en-GB" dirty="0"/>
              <a:t>Remote support via Internet</a:t>
            </a:r>
          </a:p>
          <a:p>
            <a:r>
              <a:rPr lang="en-GB" dirty="0"/>
              <a:t>Liblouis text-to-braille translation is included</a:t>
            </a:r>
          </a:p>
          <a:p>
            <a:pPr lvl="1"/>
            <a:r>
              <a:rPr lang="en-GB" dirty="0"/>
              <a:t>More than 150 languages</a:t>
            </a:r>
          </a:p>
          <a:p>
            <a:pPr lvl="1"/>
            <a:r>
              <a:rPr lang="en-GB" dirty="0"/>
              <a:t>Literary (G1) and contracted (G2) braille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516BC-B34D-4D10-957B-F74B3C1B946E}" type="datetime1">
              <a:rPr lang="en-GB" smtClean="0"/>
              <a:t>28/06/2018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Useful features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25E67D-0906-4E4B-81A9-90D3CBD7FBA6}" type="slidenum">
              <a:rPr lang="en-GB" smtClean="0"/>
              <a:t>8</a:t>
            </a:fld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9265" y="796954"/>
            <a:ext cx="4450190" cy="4353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3786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149" y="2505075"/>
            <a:ext cx="5494303" cy="2692156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FanFold-D is 100% constructed by Index</a:t>
            </a:r>
          </a:p>
          <a:p>
            <a:r>
              <a:rPr lang="en-GB" dirty="0"/>
              <a:t>The clean module design is the core for a competitive price with world leading quality.</a:t>
            </a:r>
          </a:p>
          <a:p>
            <a:r>
              <a:rPr lang="en-GB" dirty="0"/>
              <a:t>Easy to maintain</a:t>
            </a:r>
          </a:p>
          <a:p>
            <a:pPr lvl="1"/>
            <a:r>
              <a:rPr lang="en-GB" dirty="0"/>
              <a:t>Replacement of modules is quick and </a:t>
            </a:r>
            <a:br>
              <a:rPr lang="en-GB" dirty="0"/>
            </a:br>
            <a:r>
              <a:rPr lang="en-GB" dirty="0"/>
              <a:t>require minimum training</a:t>
            </a:r>
          </a:p>
          <a:p>
            <a:pPr lvl="1"/>
            <a:r>
              <a:rPr lang="en-GB" dirty="0"/>
              <a:t>No mechanical adjustments</a:t>
            </a:r>
          </a:p>
          <a:p>
            <a:pPr lvl="1"/>
            <a:r>
              <a:rPr lang="en-GB" dirty="0"/>
              <a:t>Firmware upgrade is free, </a:t>
            </a:r>
            <a:br>
              <a:rPr lang="en-GB" dirty="0"/>
            </a:br>
            <a:r>
              <a:rPr lang="en-GB" dirty="0"/>
              <a:t>at </a:t>
            </a:r>
            <a:r>
              <a:rPr lang="en-GB" dirty="0">
                <a:hlinkClick r:id="rId3"/>
              </a:rPr>
              <a:t>www.indexbraille.com</a:t>
            </a:r>
            <a:r>
              <a:rPr lang="en-GB" dirty="0"/>
              <a:t> </a:t>
            </a:r>
          </a:p>
          <a:p>
            <a:r>
              <a:rPr lang="en-GB" dirty="0"/>
              <a:t>Open information structure</a:t>
            </a:r>
          </a:p>
          <a:p>
            <a:pPr lvl="1"/>
            <a:r>
              <a:rPr lang="en-GB" dirty="0"/>
              <a:t>Spare parts web </a:t>
            </a:r>
          </a:p>
          <a:p>
            <a:pPr lvl="1"/>
            <a:r>
              <a:rPr lang="en-GB" dirty="0"/>
              <a:t>Exploded view document</a:t>
            </a:r>
          </a:p>
          <a:p>
            <a:pPr lvl="1"/>
            <a:r>
              <a:rPr lang="en-GB" dirty="0"/>
              <a:t>Knowledge base questions </a:t>
            </a:r>
          </a:p>
          <a:p>
            <a:pPr lvl="1"/>
            <a:r>
              <a:rPr lang="en-GB" dirty="0"/>
              <a:t>Spare parts available many years</a:t>
            </a:r>
          </a:p>
          <a:p>
            <a:pPr lvl="1"/>
            <a:r>
              <a:rPr lang="en-GB" dirty="0">
                <a:hlinkClick r:id="rId4"/>
              </a:rPr>
              <a:t>support@indexbraille.com</a:t>
            </a:r>
            <a:r>
              <a:rPr lang="en-GB" dirty="0"/>
              <a:t> to access support portal </a:t>
            </a:r>
          </a:p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516BC-B34D-4D10-957B-F74B3C1B946E}" type="datetime1">
              <a:rPr lang="en-GB" smtClean="0"/>
              <a:t>28/06/2018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Build to last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25E67D-0906-4E4B-81A9-90D3CBD7FBA6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12842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 Point" id="{B584E94E-0CCF-4E2D-BB6C-6DA574B99D15}" vid="{2827F1B6-B7EE-492C-A27A-314A4BF7B509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755</TotalTime>
  <Words>411</Words>
  <Application>Microsoft Office PowerPoint</Application>
  <PresentationFormat>Widescreen</PresentationFormat>
  <Paragraphs>135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Office-tema</vt:lpstr>
      <vt:lpstr>FanFold-D V5 presentation</vt:lpstr>
      <vt:lpstr>The idea of FanFold-D</vt:lpstr>
      <vt:lpstr>Tractor-fed paper a global standard</vt:lpstr>
      <vt:lpstr>Easy paper access</vt:lpstr>
      <vt:lpstr>Maintaining made easy</vt:lpstr>
      <vt:lpstr>All connectors</vt:lpstr>
      <vt:lpstr>Modern user interface</vt:lpstr>
      <vt:lpstr>Useful features</vt:lpstr>
      <vt:lpstr>Build to last</vt:lpstr>
      <vt:lpstr>High quality braille</vt:lpstr>
      <vt:lpstr>BrailleApp is the future</vt:lpstr>
      <vt:lpstr>Welcome to our world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print business cards</dc:title>
  <dc:creator>Bertie Suwardi</dc:creator>
  <cp:lastModifiedBy>Bjorn Lofstedt</cp:lastModifiedBy>
  <cp:revision>113</cp:revision>
  <cp:lastPrinted>2018-06-23T13:27:01Z</cp:lastPrinted>
  <dcterms:created xsi:type="dcterms:W3CDTF">2017-03-08T11:52:56Z</dcterms:created>
  <dcterms:modified xsi:type="dcterms:W3CDTF">2018-06-28T11:21:09Z</dcterms:modified>
</cp:coreProperties>
</file>